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9"/>
  </p:notesMasterIdLst>
  <p:sldIdLst>
    <p:sldId id="256" r:id="rId2"/>
    <p:sldId id="276" r:id="rId3"/>
    <p:sldId id="293" r:id="rId4"/>
    <p:sldId id="257" r:id="rId5"/>
    <p:sldId id="277" r:id="rId6"/>
    <p:sldId id="262" r:id="rId7"/>
    <p:sldId id="261" r:id="rId8"/>
    <p:sldId id="286" r:id="rId9"/>
    <p:sldId id="287" r:id="rId10"/>
    <p:sldId id="288" r:id="rId11"/>
    <p:sldId id="289" r:id="rId12"/>
    <p:sldId id="290" r:id="rId13"/>
    <p:sldId id="291" r:id="rId14"/>
    <p:sldId id="292" r:id="rId15"/>
    <p:sldId id="295" r:id="rId16"/>
    <p:sldId id="296" r:id="rId17"/>
    <p:sldId id="267" r:id="rId18"/>
  </p:sldIdLst>
  <p:sldSz cx="12192000" cy="6858000"/>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2" d="100"/>
          <a:sy n="72"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E439E463-772F-4E9F-86DE-63B2CA9081AF}" type="datetimeFigureOut">
              <a:rPr lang="en-GB" smtClean="0"/>
              <a:t>13/09/2025</a:t>
            </a:fld>
            <a:endParaRPr lang="en-GB"/>
          </a:p>
        </p:txBody>
      </p:sp>
      <p:sp>
        <p:nvSpPr>
          <p:cNvPr id="4" name="Slide Image Placeholder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933B1795-CA21-4CE0-9EE7-F2F228235159}" type="slidenum">
              <a:rPr lang="en-GB" smtClean="0"/>
              <a:t>‹#›</a:t>
            </a:fld>
            <a:endParaRPr lang="en-GB"/>
          </a:p>
        </p:txBody>
      </p:sp>
    </p:spTree>
    <p:extLst>
      <p:ext uri="{BB962C8B-B14F-4D97-AF65-F5344CB8AC3E}">
        <p14:creationId xmlns:p14="http://schemas.microsoft.com/office/powerpoint/2010/main" val="5597097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3FDD720C-9EDD-4101-99C1-710AA726BE85}" type="datetime1">
              <a:rPr lang="en-GB" smtClean="0"/>
              <a:t>13/09/2025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71683C-20FE-4214-A964-6DC9A4DB5CFA}" type="slidenum">
              <a:rPr lang="en-GB" smtClean="0"/>
              <a:t>‹#›</a:t>
            </a:fld>
            <a:endParaRPr lang="en-GB"/>
          </a:p>
        </p:txBody>
      </p:sp>
    </p:spTree>
    <p:extLst>
      <p:ext uri="{BB962C8B-B14F-4D97-AF65-F5344CB8AC3E}">
        <p14:creationId xmlns:p14="http://schemas.microsoft.com/office/powerpoint/2010/main" val="2141128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B9862EA-8DE3-4A12-8479-F17031BF98A6}" type="datetime1">
              <a:rPr lang="en-GB" smtClean="0"/>
              <a:t>13/09/2025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71683C-20FE-4214-A964-6DC9A4DB5CFA}" type="slidenum">
              <a:rPr lang="en-GB" smtClean="0"/>
              <a:t>‹#›</a:t>
            </a:fld>
            <a:endParaRPr lang="en-GB"/>
          </a:p>
        </p:txBody>
      </p:sp>
    </p:spTree>
    <p:extLst>
      <p:ext uri="{BB962C8B-B14F-4D97-AF65-F5344CB8AC3E}">
        <p14:creationId xmlns:p14="http://schemas.microsoft.com/office/powerpoint/2010/main" val="2132059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5738842-8C19-407D-858C-771F81588CE9}" type="datetime1">
              <a:rPr lang="en-GB" smtClean="0"/>
              <a:t>13/09/2025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71683C-20FE-4214-A964-6DC9A4DB5CFA}" type="slidenum">
              <a:rPr lang="en-GB" smtClean="0"/>
              <a:t>‹#›</a:t>
            </a:fld>
            <a:endParaRPr lang="en-GB"/>
          </a:p>
        </p:txBody>
      </p:sp>
    </p:spTree>
    <p:extLst>
      <p:ext uri="{BB962C8B-B14F-4D97-AF65-F5344CB8AC3E}">
        <p14:creationId xmlns:p14="http://schemas.microsoft.com/office/powerpoint/2010/main" val="3037721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F5D85FF-C28B-44B6-9150-F050D6C72142}" type="datetime1">
              <a:rPr lang="en-GB" smtClean="0"/>
              <a:t>13/09/2025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71683C-20FE-4214-A964-6DC9A4DB5CFA}" type="slidenum">
              <a:rPr lang="en-GB" smtClean="0"/>
              <a:t>‹#›</a:t>
            </a:fld>
            <a:endParaRPr lang="en-GB"/>
          </a:p>
        </p:txBody>
      </p:sp>
    </p:spTree>
    <p:extLst>
      <p:ext uri="{BB962C8B-B14F-4D97-AF65-F5344CB8AC3E}">
        <p14:creationId xmlns:p14="http://schemas.microsoft.com/office/powerpoint/2010/main" val="32483663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111200D-904B-4B1A-A9BE-47B8A587F56F}" type="datetime1">
              <a:rPr lang="en-GB" smtClean="0"/>
              <a:t>13/09/2025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71683C-20FE-4214-A964-6DC9A4DB5CFA}" type="slidenum">
              <a:rPr lang="en-GB" smtClean="0"/>
              <a:t>‹#›</a:t>
            </a:fld>
            <a:endParaRPr lang="en-GB"/>
          </a:p>
        </p:txBody>
      </p:sp>
    </p:spTree>
    <p:extLst>
      <p:ext uri="{BB962C8B-B14F-4D97-AF65-F5344CB8AC3E}">
        <p14:creationId xmlns:p14="http://schemas.microsoft.com/office/powerpoint/2010/main" val="39479894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C76A4964-D13D-4749-899E-E3B5D1D333D8}" type="datetime1">
              <a:rPr lang="en-GB" smtClean="0"/>
              <a:t>13/09/2025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371683C-20FE-4214-A964-6DC9A4DB5CFA}" type="slidenum">
              <a:rPr lang="en-GB" smtClean="0"/>
              <a:t>‹#›</a:t>
            </a:fld>
            <a:endParaRPr lang="en-GB"/>
          </a:p>
        </p:txBody>
      </p:sp>
    </p:spTree>
    <p:extLst>
      <p:ext uri="{BB962C8B-B14F-4D97-AF65-F5344CB8AC3E}">
        <p14:creationId xmlns:p14="http://schemas.microsoft.com/office/powerpoint/2010/main" val="30807827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83C944A1-8F2A-437E-9F2B-AABA387DBE43}" type="datetime1">
              <a:rPr lang="en-GB" smtClean="0"/>
              <a:t>13/09/2025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371683C-20FE-4214-A964-6DC9A4DB5CFA}" type="slidenum">
              <a:rPr lang="en-GB" smtClean="0"/>
              <a:t>‹#›</a:t>
            </a:fld>
            <a:endParaRPr lang="en-GB"/>
          </a:p>
        </p:txBody>
      </p:sp>
    </p:spTree>
    <p:extLst>
      <p:ext uri="{BB962C8B-B14F-4D97-AF65-F5344CB8AC3E}">
        <p14:creationId xmlns:p14="http://schemas.microsoft.com/office/powerpoint/2010/main" val="20743585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D0480EB-D9D9-4091-9D55-DAC32DC56CE3}" type="datetime1">
              <a:rPr lang="en-GB" smtClean="0"/>
              <a:t>13/09/2025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371683C-20FE-4214-A964-6DC9A4DB5CFA}" type="slidenum">
              <a:rPr lang="en-GB" smtClean="0"/>
              <a:t>‹#›</a:t>
            </a:fld>
            <a:endParaRPr lang="en-GB"/>
          </a:p>
        </p:txBody>
      </p:sp>
    </p:spTree>
    <p:extLst>
      <p:ext uri="{BB962C8B-B14F-4D97-AF65-F5344CB8AC3E}">
        <p14:creationId xmlns:p14="http://schemas.microsoft.com/office/powerpoint/2010/main" val="27926727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079CA7-E4EA-4F5E-8819-59523FFCA332}" type="datetime1">
              <a:rPr lang="en-GB" smtClean="0"/>
              <a:t>13/09/2025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371683C-20FE-4214-A964-6DC9A4DB5CFA}" type="slidenum">
              <a:rPr lang="en-GB" smtClean="0"/>
              <a:t>‹#›</a:t>
            </a:fld>
            <a:endParaRPr lang="en-GB"/>
          </a:p>
        </p:txBody>
      </p:sp>
    </p:spTree>
    <p:extLst>
      <p:ext uri="{BB962C8B-B14F-4D97-AF65-F5344CB8AC3E}">
        <p14:creationId xmlns:p14="http://schemas.microsoft.com/office/powerpoint/2010/main" val="19452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67DEF38-8B4E-4966-ABF4-C92B196A100B}" type="datetime1">
              <a:rPr lang="en-GB" smtClean="0"/>
              <a:t>13/09/2025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371683C-20FE-4214-A964-6DC9A4DB5CFA}" type="slidenum">
              <a:rPr lang="en-GB" smtClean="0"/>
              <a:t>‹#›</a:t>
            </a:fld>
            <a:endParaRPr lang="en-GB"/>
          </a:p>
        </p:txBody>
      </p:sp>
    </p:spTree>
    <p:extLst>
      <p:ext uri="{BB962C8B-B14F-4D97-AF65-F5344CB8AC3E}">
        <p14:creationId xmlns:p14="http://schemas.microsoft.com/office/powerpoint/2010/main" val="3973870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F00B416-490B-4759-8D89-D5B821DE047D}" type="datetime1">
              <a:rPr lang="en-GB" smtClean="0"/>
              <a:t>13/09/2025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371683C-20FE-4214-A964-6DC9A4DB5CFA}" type="slidenum">
              <a:rPr lang="en-GB" smtClean="0"/>
              <a:t>‹#›</a:t>
            </a:fld>
            <a:endParaRPr lang="en-GB"/>
          </a:p>
        </p:txBody>
      </p:sp>
    </p:spTree>
    <p:extLst>
      <p:ext uri="{BB962C8B-B14F-4D97-AF65-F5344CB8AC3E}">
        <p14:creationId xmlns:p14="http://schemas.microsoft.com/office/powerpoint/2010/main" val="12397130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6D7F6B-1F14-4AA0-A0FB-801F1A1D8CEC}" type="datetime1">
              <a:rPr lang="en-GB" smtClean="0"/>
              <a:t>13/09/2025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71683C-20FE-4214-A964-6DC9A4DB5CFA}" type="slidenum">
              <a:rPr lang="en-GB" smtClean="0"/>
              <a:t>‹#›</a:t>
            </a:fld>
            <a:endParaRPr lang="en-GB"/>
          </a:p>
        </p:txBody>
      </p:sp>
    </p:spTree>
    <p:extLst>
      <p:ext uri="{BB962C8B-B14F-4D97-AF65-F5344CB8AC3E}">
        <p14:creationId xmlns:p14="http://schemas.microsoft.com/office/powerpoint/2010/main" val="15968711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google.com/search?sca_esv=af47de9c40b911ed&amp;rlz=1C1CHBF_enBD1050BD1050&amp;sxsrf=AE3TifPzrtpkSR2J_ZuZOY6xgHSf7qewoQ:1757567706666&amp;q=induces&amp;si=AMgyJEtpyiSdZyr-ht-KvQyAhGlD-kLupPAh1mx6L058tW4RhYyIO6dEqPimPgN8Oi9Fawjuhgypyx0lZANHwXrOwVURv8Ee1A%3D%3D&amp;expnd=1&amp;sa=X&amp;ved=2ahUKEwjkksz2-c-PAxUNSGwGHQskF1AQyecJegQIGBAS" TargetMode="External"/><Relationship Id="rId2" Type="http://schemas.openxmlformats.org/officeDocument/2006/relationships/hyperlink" Target="https://www.google.com/search?sca_esv=af47de9c40b911ed&amp;rlz=1C1CHBF_enBD1050BD1050&amp;sxsrf=AE3TifPzrtpkSR2J_ZuZOY6xgHSf7qewoQ:1757567706666&amp;q=toxin&amp;si=AMgyJEvCiuN81CuVzBIsHJFq8TP0XsGyyTyhjadgeGoZg4BmfM3XMdm-m_Fo0ZgRo4Wgn4gQete5ZKaWW3IBt2-iXceaW9J__w%3D%3D&amp;expnd=1&amp;sa=X&amp;ved=2ahUKEwjkksz2-c-PAxUNSGwGHQskF1AQyecJegQIGBAR" TargetMode="External"/><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hyperlink" Target="https://www.google.com/search?sca_esv=af47de9c40b911ed&amp;rlz=1C1CHBF_enBD1050BD1050&amp;sxsrf=AE3TifPzrtpkSR2J_ZuZOY6xgHSf7qewoQ:1757567706666&amp;q=antibodies&amp;si=AMgyJEt_i95eqLH3KOj-Ut-VGJJ7Ztyi4K7mXYCTj5pyv4_tsV0eXl23Lxklbzb1LgwrKq6mXYy5uxf5ey_tcZzpe_Gkrvl9S_Dcn0z0lVTkeHYM6nWSjC0%3D&amp;expnd=1&amp;sa=X&amp;ved=2ahUKEwjkksz2-c-PAxUNSGwGHQskF1AQyecJegQIGBAT"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hyperlink" Target="https://www.informedhealth.org/deep-vein-thrombosis-dvt.html" TargetMode="External"/><Relationship Id="rId3" Type="http://schemas.openxmlformats.org/officeDocument/2006/relationships/hyperlink" Target="https://www.ncbi.nlm.nih.gov/books/n/pmh_iqwig/i2419/" TargetMode="External"/><Relationship Id="rId7" Type="http://schemas.openxmlformats.org/officeDocument/2006/relationships/hyperlink" Target="https://www.ncbi.nlm.nih.gov/books/n/pmh_iqwig/i2170.folgen-7v/" TargetMode="External"/><Relationship Id="rId2" Type="http://schemas.openxmlformats.org/officeDocument/2006/relationships/hyperlink" Target="https://www.ncbi.nlm.nih.gov/books/n/pmh_iqwig/glossary/def-item/def104/" TargetMode="External"/><Relationship Id="rId1" Type="http://schemas.openxmlformats.org/officeDocument/2006/relationships/slideLayout" Target="../slideLayouts/slideLayout2.xml"/><Relationship Id="rId6" Type="http://schemas.openxmlformats.org/officeDocument/2006/relationships/hyperlink" Target="https://www.ncbi.nlm.nih.gov/books/n/pmh_iqwig/i2887/" TargetMode="External"/><Relationship Id="rId11" Type="http://schemas.openxmlformats.org/officeDocument/2006/relationships/hyperlink" Target="https://www.ncbi.nlm.nih.gov/books/n/pmh_iqwig/glossary/def-item/def110/" TargetMode="External"/><Relationship Id="rId5" Type="http://schemas.openxmlformats.org/officeDocument/2006/relationships/hyperlink" Target="https://www.ncbi.nlm.nih.gov/books/n/pmh_iqwig/i2069.frueherkennung-7f/" TargetMode="External"/><Relationship Id="rId10" Type="http://schemas.openxmlformats.org/officeDocument/2006/relationships/hyperlink" Target="https://www.ncbi.nlm.nih.gov/books/n/pmh_iqwig/i2321.medzwei-mf-yq7d-ydhi/" TargetMode="External"/><Relationship Id="rId4" Type="http://schemas.openxmlformats.org/officeDocument/2006/relationships/hyperlink" Target="https://www.ncbi.nlm.nih.gov/books/n/pmh_iqwig/i2297/" TargetMode="External"/><Relationship Id="rId9" Type="http://schemas.openxmlformats.org/officeDocument/2006/relationships/hyperlink" Target="https://www.ncbi.nlm.nih.gov/books/n/pmh_iqwig/i2247/" TargetMode="External"/></Relationships>
</file>

<file path=ppt/slides/_rels/slide13.xml.rels><?xml version="1.0" encoding="UTF-8" standalone="yes"?>
<Relationships xmlns="http://schemas.openxmlformats.org/package/2006/relationships"><Relationship Id="rId8" Type="http://schemas.openxmlformats.org/officeDocument/2006/relationships/hyperlink" Target="https://www.ncbi.nlm.nih.gov/books/n/pmh_iqwig/i2212/" TargetMode="External"/><Relationship Id="rId13" Type="http://schemas.openxmlformats.org/officeDocument/2006/relationships/hyperlink" Target="https://www.ncbi.nlm.nih.gov/books/n/pmh_iqwig/i2066/" TargetMode="External"/><Relationship Id="rId3" Type="http://schemas.openxmlformats.org/officeDocument/2006/relationships/hyperlink" Target="https://www.ncbi.nlm.nih.gov/books/n/pmh_iqwig/i2806/" TargetMode="External"/><Relationship Id="rId7" Type="http://schemas.openxmlformats.org/officeDocument/2006/relationships/hyperlink" Target="https://www.ncbi.nlm.nih.gov/books/n/pmh_iqwig/i2686/" TargetMode="External"/><Relationship Id="rId12" Type="http://schemas.openxmlformats.org/officeDocument/2006/relationships/hyperlink" Target="https://www.ncbi.nlm.nih.gov/books/n/pmh_iqwig/i2222/" TargetMode="External"/><Relationship Id="rId2" Type="http://schemas.openxmlformats.org/officeDocument/2006/relationships/hyperlink" Target="https://www.ncbi.nlm.nih.gov/books/n/pmh_iqwig/i2237/" TargetMode="External"/><Relationship Id="rId1" Type="http://schemas.openxmlformats.org/officeDocument/2006/relationships/slideLayout" Target="../slideLayouts/slideLayout2.xml"/><Relationship Id="rId6" Type="http://schemas.openxmlformats.org/officeDocument/2006/relationships/hyperlink" Target="https://www.ncbi.nlm.nih.gov/books/n/pmh_iqwig/i2109.ursachen-fc/" TargetMode="External"/><Relationship Id="rId11" Type="http://schemas.openxmlformats.org/officeDocument/2006/relationships/hyperlink" Target="https://www.ncbi.nlm.nih.gov/books/n/pmh_iqwig/i2258/" TargetMode="External"/><Relationship Id="rId5" Type="http://schemas.openxmlformats.org/officeDocument/2006/relationships/hyperlink" Target="https://www.ncbi.nlm.nih.gov/books/n/pmh_iqwig/i2084.folgen-ok/" TargetMode="External"/><Relationship Id="rId10" Type="http://schemas.openxmlformats.org/officeDocument/2006/relationships/hyperlink" Target="https://www.ncbi.nlm.nih.gov/books/n/pmh_iqwig/i2486/" TargetMode="External"/><Relationship Id="rId4" Type="http://schemas.openxmlformats.org/officeDocument/2006/relationships/hyperlink" Target="https://www.ncbi.nlm.nih.gov/books/n/pmh_iqwig/glossary/def-item/def93/" TargetMode="External"/><Relationship Id="rId9" Type="http://schemas.openxmlformats.org/officeDocument/2006/relationships/hyperlink" Target="https://www.ncbi.nlm.nih.gov/books/n/pmh_iqwig/i2249/" TargetMode="Externa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31732"/>
            <a:ext cx="9144000" cy="3977136"/>
          </a:xfrm>
        </p:spPr>
        <p:txBody>
          <a:bodyPr>
            <a:normAutofit/>
          </a:bodyPr>
          <a:lstStyle/>
          <a:p>
            <a:r>
              <a:rPr lang="en-GB" sz="4800" b="1" dirty="0">
                <a:latin typeface="Cambria" panose="02040503050406030204" pitchFamily="18" charset="0"/>
                <a:ea typeface="Cambria" panose="02040503050406030204" pitchFamily="18" charset="0"/>
              </a:rPr>
              <a:t>PHR 1103(09165105)</a:t>
            </a:r>
            <a:br>
              <a:rPr lang="en-GB" sz="4800" b="1" dirty="0">
                <a:latin typeface="Cambria" panose="02040503050406030204" pitchFamily="18" charset="0"/>
                <a:ea typeface="Cambria" panose="02040503050406030204" pitchFamily="18" charset="0"/>
              </a:rPr>
            </a:br>
            <a:r>
              <a:rPr lang="en-GB" sz="4400" dirty="0">
                <a:latin typeface="Cambria" panose="02040503050406030204" pitchFamily="18" charset="0"/>
                <a:ea typeface="Cambria" panose="02040503050406030204" pitchFamily="18" charset="0"/>
              </a:rPr>
              <a:t>Advanced Pharmacology and Clinical Toxicology</a:t>
            </a:r>
            <a:br>
              <a:rPr lang="en-GB" sz="4400" dirty="0">
                <a:latin typeface="Cambria" panose="02040503050406030204" pitchFamily="18" charset="0"/>
                <a:ea typeface="Cambria" panose="02040503050406030204" pitchFamily="18" charset="0"/>
              </a:rPr>
            </a:br>
            <a:br>
              <a:rPr lang="en-GB" sz="4400" dirty="0">
                <a:latin typeface="Cambria" panose="02040503050406030204" pitchFamily="18" charset="0"/>
                <a:ea typeface="Cambria" panose="02040503050406030204" pitchFamily="18" charset="0"/>
              </a:rPr>
            </a:br>
            <a:r>
              <a:rPr lang="en-US" b="1" dirty="0"/>
              <a:t>Immunopharmacology</a:t>
            </a:r>
            <a:endParaRPr lang="en-GB" sz="4400" dirty="0">
              <a:latin typeface="Cambria" panose="02040503050406030204" pitchFamily="18" charset="0"/>
              <a:ea typeface="Cambria" panose="02040503050406030204" pitchFamily="18" charset="0"/>
            </a:endParaRPr>
          </a:p>
        </p:txBody>
      </p:sp>
      <p:sp>
        <p:nvSpPr>
          <p:cNvPr id="3" name="Subtitle 2"/>
          <p:cNvSpPr>
            <a:spLocks noGrp="1"/>
          </p:cNvSpPr>
          <p:nvPr>
            <p:ph type="subTitle" idx="1"/>
          </p:nvPr>
        </p:nvSpPr>
        <p:spPr>
          <a:xfrm>
            <a:off x="1524000" y="5098329"/>
            <a:ext cx="9144000" cy="1655762"/>
          </a:xfrm>
        </p:spPr>
        <p:txBody>
          <a:bodyPr/>
          <a:lstStyle/>
          <a:p>
            <a:r>
              <a:rPr lang="en-US" dirty="0">
                <a:latin typeface="Cambria" panose="02040503050406030204" pitchFamily="18" charset="0"/>
                <a:ea typeface="Cambria" panose="02040503050406030204" pitchFamily="18" charset="0"/>
              </a:rPr>
              <a:t>Zubair Khalid Labu</a:t>
            </a:r>
          </a:p>
          <a:p>
            <a:r>
              <a:rPr lang="en-GB" dirty="0">
                <a:latin typeface="Cambria" panose="02040503050406030204" pitchFamily="18" charset="0"/>
                <a:ea typeface="Cambria" panose="02040503050406030204" pitchFamily="18" charset="0"/>
              </a:rPr>
              <a:t>Professor</a:t>
            </a:r>
          </a:p>
          <a:p>
            <a:r>
              <a:rPr lang="en-US" dirty="0">
                <a:latin typeface="Cambria" panose="02040503050406030204" pitchFamily="18" charset="0"/>
                <a:ea typeface="Cambria" panose="02040503050406030204" pitchFamily="18" charset="0"/>
              </a:rPr>
              <a:t>Pharmacy, WUB</a:t>
            </a:r>
            <a:endParaRPr lang="en-GB" dirty="0">
              <a:latin typeface="Cambria" panose="02040503050406030204" pitchFamily="18" charset="0"/>
              <a:ea typeface="Cambria" panose="02040503050406030204" pitchFamily="18" charset="0"/>
            </a:endParaRPr>
          </a:p>
        </p:txBody>
      </p:sp>
      <p:pic>
        <p:nvPicPr>
          <p:cNvPr id="4098" name="Picture 2" descr="Immunopharmacology Committee Sessions at WCP2023 | IUPHAR - International  Union of Basic &amp; Clinical Pharmacology">
            <a:extLst>
              <a:ext uri="{FF2B5EF4-FFF2-40B4-BE49-F238E27FC236}">
                <a16:creationId xmlns:a16="http://schemas.microsoft.com/office/drawing/2014/main" id="{D58C5748-6B34-9F72-49AE-428F718BE8F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7240" y="4394026"/>
            <a:ext cx="3644552" cy="22322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95656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350101-450A-8DCB-FBB9-A789675B589A}"/>
              </a:ext>
            </a:extLst>
          </p:cNvPr>
          <p:cNvSpPr>
            <a:spLocks noGrp="1"/>
          </p:cNvSpPr>
          <p:nvPr>
            <p:ph idx="1"/>
          </p:nvPr>
        </p:nvSpPr>
        <p:spPr>
          <a:xfrm>
            <a:off x="263047" y="136525"/>
            <a:ext cx="11090753" cy="6040438"/>
          </a:xfrm>
        </p:spPr>
        <p:txBody>
          <a:bodyPr/>
          <a:lstStyle/>
          <a:p>
            <a:pPr marL="0" indent="0">
              <a:buNone/>
            </a:pPr>
            <a:r>
              <a:rPr lang="en-US" b="1" dirty="0"/>
              <a:t>                                         Sera in pharmacology</a:t>
            </a:r>
          </a:p>
          <a:p>
            <a:pPr>
              <a:buFont typeface="+mj-lt"/>
              <a:buAutoNum type="arabicPeriod"/>
            </a:pPr>
            <a:r>
              <a:rPr lang="en-US" dirty="0"/>
              <a:t>Serum that contains antibodies. The blood serum of an animal used to provide immunity to a pathogen or toxin by inoculation. It is obtained from an animal that has been immunized either by ANTIGEN(</a:t>
            </a:r>
            <a:r>
              <a:rPr lang="en-US" dirty="0">
                <a:solidFill>
                  <a:srgbClr val="FF0000"/>
                </a:solidFill>
                <a:latin typeface="Google Sans"/>
              </a:rPr>
              <a:t>a </a:t>
            </a:r>
            <a:r>
              <a:rPr lang="en-US" dirty="0">
                <a:solidFill>
                  <a:srgbClr val="FF0000"/>
                </a:solidFill>
                <a:latin typeface="Google Sans"/>
                <a:hlinkClick r:id="rId2">
                  <a:extLst>
                    <a:ext uri="{A12FA001-AC4F-418D-AE19-62706E023703}">
                      <ahyp:hlinkClr xmlns:ahyp="http://schemas.microsoft.com/office/drawing/2018/hyperlinkcolor" val="tx"/>
                    </a:ext>
                  </a:extLst>
                </a:hlinkClick>
              </a:rPr>
              <a:t>toxin</a:t>
            </a:r>
            <a:r>
              <a:rPr lang="en-US" dirty="0">
                <a:solidFill>
                  <a:srgbClr val="FF0000"/>
                </a:solidFill>
                <a:latin typeface="Google Sans"/>
              </a:rPr>
              <a:t> or other foreign substance which </a:t>
            </a:r>
            <a:r>
              <a:rPr lang="en-US" dirty="0">
                <a:solidFill>
                  <a:srgbClr val="FF0000"/>
                </a:solidFill>
                <a:latin typeface="Google Sans"/>
                <a:hlinkClick r:id="rId3">
                  <a:extLst>
                    <a:ext uri="{A12FA001-AC4F-418D-AE19-62706E023703}">
                      <ahyp:hlinkClr xmlns:ahyp="http://schemas.microsoft.com/office/drawing/2018/hyperlinkcolor" val="tx"/>
                    </a:ext>
                  </a:extLst>
                </a:hlinkClick>
              </a:rPr>
              <a:t>induces</a:t>
            </a:r>
            <a:r>
              <a:rPr lang="en-US" dirty="0">
                <a:solidFill>
                  <a:srgbClr val="FF0000"/>
                </a:solidFill>
                <a:latin typeface="Google Sans"/>
              </a:rPr>
              <a:t> an immune response in the body, especially the production of </a:t>
            </a:r>
            <a:r>
              <a:rPr lang="en-US" dirty="0">
                <a:solidFill>
                  <a:srgbClr val="FF0000"/>
                </a:solidFill>
                <a:latin typeface="Google Sans"/>
                <a:hlinkClick r:id="rId4">
                  <a:extLst>
                    <a:ext uri="{A12FA001-AC4F-418D-AE19-62706E023703}">
                      <ahyp:hlinkClr xmlns:ahyp="http://schemas.microsoft.com/office/drawing/2018/hyperlinkcolor" val="tx"/>
                    </a:ext>
                  </a:extLst>
                </a:hlinkClick>
              </a:rPr>
              <a:t>antibodies</a:t>
            </a:r>
            <a:r>
              <a:rPr lang="en-US" dirty="0">
                <a:solidFill>
                  <a:srgbClr val="FF0000"/>
                </a:solidFill>
                <a:latin typeface="Google Sans"/>
              </a:rPr>
              <a:t>.</a:t>
            </a:r>
            <a:r>
              <a:rPr lang="en-US" dirty="0"/>
              <a:t>) injection or infection with microorganisms containing the antigen.</a:t>
            </a:r>
          </a:p>
        </p:txBody>
      </p:sp>
      <p:sp>
        <p:nvSpPr>
          <p:cNvPr id="4" name="Slide Number Placeholder 3">
            <a:extLst>
              <a:ext uri="{FF2B5EF4-FFF2-40B4-BE49-F238E27FC236}">
                <a16:creationId xmlns:a16="http://schemas.microsoft.com/office/drawing/2014/main" id="{2DDBD13F-6158-658A-A47B-99AF7FD15E8F}"/>
              </a:ext>
            </a:extLst>
          </p:cNvPr>
          <p:cNvSpPr>
            <a:spLocks noGrp="1"/>
          </p:cNvSpPr>
          <p:nvPr>
            <p:ph type="sldNum" sz="quarter" idx="12"/>
          </p:nvPr>
        </p:nvSpPr>
        <p:spPr/>
        <p:txBody>
          <a:bodyPr/>
          <a:lstStyle/>
          <a:p>
            <a:fld id="{6371683C-20FE-4214-A964-6DC9A4DB5CFA}" type="slidenum">
              <a:rPr lang="en-GB" smtClean="0"/>
              <a:t>10</a:t>
            </a:fld>
            <a:endParaRPr lang="en-GB"/>
          </a:p>
        </p:txBody>
      </p:sp>
      <p:pic>
        <p:nvPicPr>
          <p:cNvPr id="2050" name="Picture 2" descr="DIFFERENCE BETWEEN VACCINES AND SERA">
            <a:extLst>
              <a:ext uri="{FF2B5EF4-FFF2-40B4-BE49-F238E27FC236}">
                <a16:creationId xmlns:a16="http://schemas.microsoft.com/office/drawing/2014/main" id="{E76142AC-78CA-CC8E-1AFF-477E7137ADAA}"/>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t="33638"/>
          <a:stretch/>
        </p:blipFill>
        <p:spPr bwMode="auto">
          <a:xfrm>
            <a:off x="977029" y="3533601"/>
            <a:ext cx="10376771" cy="31878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780612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7EBDAD0-FEA8-FE29-864F-F79CF3E43DAB}"/>
              </a:ext>
            </a:extLst>
          </p:cNvPr>
          <p:cNvSpPr>
            <a:spLocks noGrp="1"/>
          </p:cNvSpPr>
          <p:nvPr>
            <p:ph idx="1"/>
          </p:nvPr>
        </p:nvSpPr>
        <p:spPr>
          <a:xfrm>
            <a:off x="325677" y="0"/>
            <a:ext cx="11028123" cy="6176963"/>
          </a:xfrm>
        </p:spPr>
        <p:txBody>
          <a:bodyPr>
            <a:normAutofit lnSpcReduction="10000"/>
          </a:bodyPr>
          <a:lstStyle/>
          <a:p>
            <a:pPr marL="0" indent="0">
              <a:buNone/>
            </a:pPr>
            <a:r>
              <a:rPr lang="en-US" b="1" dirty="0"/>
              <a:t>Immune-stimulant</a:t>
            </a:r>
          </a:p>
          <a:p>
            <a:pPr marL="0" indent="0">
              <a:buNone/>
            </a:pPr>
            <a:r>
              <a:rPr lang="en-US" dirty="0"/>
              <a:t>Immunostimulants, also known as </a:t>
            </a:r>
            <a:r>
              <a:rPr lang="en-US" dirty="0" err="1"/>
              <a:t>immunostimulators</a:t>
            </a:r>
            <a:r>
              <a:rPr lang="en-US" dirty="0"/>
              <a:t>, are substances (drugs and nutrients) that stimulate the immune system usually in a non-specific manner by inducing activation or increasing activity of any of its components.</a:t>
            </a:r>
          </a:p>
          <a:p>
            <a:pPr marL="0" indent="0">
              <a:buNone/>
            </a:pPr>
            <a:r>
              <a:rPr lang="en-US" b="1" dirty="0"/>
              <a:t>Types of Immunostimulants</a:t>
            </a:r>
          </a:p>
          <a:p>
            <a:r>
              <a:rPr lang="en-US" dirty="0"/>
              <a:t>bacterial vaccines.</a:t>
            </a:r>
          </a:p>
          <a:p>
            <a:r>
              <a:rPr lang="en-US" dirty="0"/>
              <a:t>colony stimulating factors.</a:t>
            </a:r>
          </a:p>
          <a:p>
            <a:r>
              <a:rPr lang="en-US" dirty="0"/>
              <a:t>interferons.</a:t>
            </a:r>
          </a:p>
          <a:p>
            <a:r>
              <a:rPr lang="en-US" dirty="0"/>
              <a:t>interleukins.</a:t>
            </a:r>
          </a:p>
          <a:p>
            <a:pPr marL="0" indent="0">
              <a:buNone/>
            </a:pPr>
            <a:r>
              <a:rPr lang="en-US" b="1" dirty="0"/>
              <a:t>other immunostimulants.</a:t>
            </a:r>
          </a:p>
          <a:p>
            <a:r>
              <a:rPr lang="en-US" dirty="0"/>
              <a:t>therapeutic vaccines.</a:t>
            </a:r>
          </a:p>
          <a:p>
            <a:r>
              <a:rPr lang="en-US" dirty="0"/>
              <a:t>vaccine combinations.</a:t>
            </a:r>
          </a:p>
          <a:p>
            <a:r>
              <a:rPr lang="en-US" dirty="0"/>
              <a:t>viral vaccines.</a:t>
            </a:r>
          </a:p>
          <a:p>
            <a:pPr marL="0" indent="0">
              <a:buNone/>
            </a:pPr>
            <a:endParaRPr lang="en-US" dirty="0"/>
          </a:p>
        </p:txBody>
      </p:sp>
      <p:sp>
        <p:nvSpPr>
          <p:cNvPr id="4" name="Slide Number Placeholder 3">
            <a:extLst>
              <a:ext uri="{FF2B5EF4-FFF2-40B4-BE49-F238E27FC236}">
                <a16:creationId xmlns:a16="http://schemas.microsoft.com/office/drawing/2014/main" id="{CDA96FE7-C4F2-9D15-BF79-71695DB1A11A}"/>
              </a:ext>
            </a:extLst>
          </p:cNvPr>
          <p:cNvSpPr>
            <a:spLocks noGrp="1"/>
          </p:cNvSpPr>
          <p:nvPr>
            <p:ph type="sldNum" sz="quarter" idx="12"/>
          </p:nvPr>
        </p:nvSpPr>
        <p:spPr/>
        <p:txBody>
          <a:bodyPr/>
          <a:lstStyle/>
          <a:p>
            <a:fld id="{6371683C-20FE-4214-A964-6DC9A4DB5CFA}" type="slidenum">
              <a:rPr lang="en-GB" smtClean="0"/>
              <a:t>11</a:t>
            </a:fld>
            <a:endParaRPr lang="en-GB"/>
          </a:p>
        </p:txBody>
      </p:sp>
    </p:spTree>
    <p:extLst>
      <p:ext uri="{BB962C8B-B14F-4D97-AF65-F5344CB8AC3E}">
        <p14:creationId xmlns:p14="http://schemas.microsoft.com/office/powerpoint/2010/main" val="20662715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2D834C6-B954-2CDA-FAA4-EB37A03B4070}"/>
              </a:ext>
            </a:extLst>
          </p:cNvPr>
          <p:cNvSpPr>
            <a:spLocks noGrp="1"/>
          </p:cNvSpPr>
          <p:nvPr>
            <p:ph type="sldNum" sz="quarter" idx="12"/>
          </p:nvPr>
        </p:nvSpPr>
        <p:spPr/>
        <p:txBody>
          <a:bodyPr/>
          <a:lstStyle/>
          <a:p>
            <a:fld id="{6371683C-20FE-4214-A964-6DC9A4DB5CFA}" type="slidenum">
              <a:rPr lang="en-GB" smtClean="0"/>
              <a:t>12</a:t>
            </a:fld>
            <a:endParaRPr lang="en-GB"/>
          </a:p>
        </p:txBody>
      </p:sp>
      <p:sp>
        <p:nvSpPr>
          <p:cNvPr id="8" name="TextBox 7">
            <a:extLst>
              <a:ext uri="{FF2B5EF4-FFF2-40B4-BE49-F238E27FC236}">
                <a16:creationId xmlns:a16="http://schemas.microsoft.com/office/drawing/2014/main" id="{22CB68F6-4DE9-EB30-54E9-661D97021C7F}"/>
              </a:ext>
            </a:extLst>
          </p:cNvPr>
          <p:cNvSpPr txBox="1"/>
          <p:nvPr/>
        </p:nvSpPr>
        <p:spPr>
          <a:xfrm>
            <a:off x="363255" y="-76522"/>
            <a:ext cx="11828745" cy="9048631"/>
          </a:xfrm>
          <a:prstGeom prst="rect">
            <a:avLst/>
          </a:prstGeom>
          <a:noFill/>
        </p:spPr>
        <p:txBody>
          <a:bodyPr wrap="square">
            <a:spAutoFit/>
          </a:bodyPr>
          <a:lstStyle/>
          <a:p>
            <a:pPr algn="l"/>
            <a:r>
              <a:rPr lang="en-US" sz="2400" b="1" i="0" dirty="0">
                <a:solidFill>
                  <a:srgbClr val="000000"/>
                </a:solidFill>
                <a:effectLst/>
                <a:highlight>
                  <a:srgbClr val="FFFFFF"/>
                </a:highlight>
                <a:latin typeface="Times New Roman" panose="02020603050405020304" pitchFamily="18" charset="0"/>
              </a:rPr>
              <a:t>                         </a:t>
            </a:r>
            <a:endParaRPr lang="en-US" sz="2400" b="1" dirty="0">
              <a:solidFill>
                <a:srgbClr val="000000"/>
              </a:solidFill>
              <a:highlight>
                <a:srgbClr val="FFFFFF"/>
              </a:highlight>
              <a:latin typeface="Times New Roman" panose="02020603050405020304" pitchFamily="18" charset="0"/>
            </a:endParaRPr>
          </a:p>
          <a:p>
            <a:pPr algn="l"/>
            <a:r>
              <a:rPr lang="en-US" sz="2400" b="1" i="0" dirty="0">
                <a:solidFill>
                  <a:srgbClr val="000000"/>
                </a:solidFill>
                <a:effectLst/>
                <a:highlight>
                  <a:srgbClr val="FFFFFF"/>
                </a:highlight>
                <a:latin typeface="Times New Roman" panose="02020603050405020304" pitchFamily="18" charset="0"/>
              </a:rPr>
              <a:t>                                           Immunological tests </a:t>
            </a:r>
          </a:p>
          <a:p>
            <a:pPr algn="l"/>
            <a:r>
              <a:rPr lang="en-US" sz="2400" b="1" i="0" dirty="0">
                <a:solidFill>
                  <a:srgbClr val="000000"/>
                </a:solidFill>
                <a:effectLst/>
                <a:highlight>
                  <a:srgbClr val="FFFFFF"/>
                </a:highlight>
                <a:latin typeface="Times New Roman" panose="02020603050405020304" pitchFamily="18" charset="0"/>
              </a:rPr>
              <a:t>Immunological tests are widely used. Their areas of application include</a:t>
            </a:r>
            <a:r>
              <a:rPr lang="en-US" sz="2400" b="0" i="0" dirty="0">
                <a:solidFill>
                  <a:srgbClr val="000000"/>
                </a:solidFill>
                <a:effectLst/>
                <a:highlight>
                  <a:srgbClr val="FFFFFF"/>
                </a:highlight>
                <a:latin typeface="Times New Roman" panose="02020603050405020304" pitchFamily="18" charset="0"/>
              </a:rPr>
              <a:t>:</a:t>
            </a:r>
          </a:p>
          <a:p>
            <a:pPr algn="l">
              <a:buFont typeface="Arial" panose="020B0604020202020204" pitchFamily="34" charset="0"/>
              <a:buChar char="•"/>
            </a:pPr>
            <a:r>
              <a:rPr lang="en-US" sz="2400" b="1" i="0" dirty="0">
                <a:effectLst/>
                <a:highlight>
                  <a:srgbClr val="FFFFFF"/>
                </a:highlight>
                <a:latin typeface="Times New Roman" panose="02020603050405020304" pitchFamily="18" charset="0"/>
              </a:rPr>
              <a:t>Allergy tests:</a:t>
            </a:r>
            <a:r>
              <a:rPr lang="en-US" sz="2400" b="0" i="0" dirty="0">
                <a:effectLst/>
                <a:highlight>
                  <a:srgbClr val="FFFFFF"/>
                </a:highlight>
                <a:latin typeface="Times New Roman" panose="02020603050405020304" pitchFamily="18" charset="0"/>
              </a:rPr>
              <a:t> These tests are used to detect antibodies against </a:t>
            </a:r>
            <a:r>
              <a:rPr lang="en-US" sz="2400" b="0" i="0" dirty="0">
                <a:effectLst/>
                <a:highlight>
                  <a:srgbClr val="FFFFFF"/>
                </a:highlight>
                <a:latin typeface="Times New Roman" panose="02020603050405020304" pitchFamily="18" charset="0"/>
                <a:hlinkClick r:id="rId2">
                  <a:extLst>
                    <a:ext uri="{A12FA001-AC4F-418D-AE19-62706E023703}">
                      <ahyp:hlinkClr xmlns:ahyp="http://schemas.microsoft.com/office/drawing/2018/hyperlinkcolor" val="tx"/>
                    </a:ext>
                  </a:extLst>
                </a:hlinkClick>
              </a:rPr>
              <a:t>allergy</a:t>
            </a:r>
            <a:r>
              <a:rPr lang="en-US" sz="2400" b="0" i="0" dirty="0">
                <a:effectLst/>
                <a:highlight>
                  <a:srgbClr val="FFFFFF"/>
                </a:highlight>
                <a:latin typeface="Times New Roman" panose="02020603050405020304" pitchFamily="18" charset="0"/>
              </a:rPr>
              <a:t>-triggering substances like </a:t>
            </a:r>
            <a:r>
              <a:rPr lang="en-US" sz="2400" b="0" i="0" dirty="0">
                <a:effectLst/>
                <a:highlight>
                  <a:srgbClr val="FFFFFF"/>
                </a:highlight>
                <a:latin typeface="Times New Roman" panose="02020603050405020304" pitchFamily="18" charset="0"/>
                <a:hlinkClick r:id="rId3">
                  <a:extLst>
                    <a:ext uri="{A12FA001-AC4F-418D-AE19-62706E023703}">
                      <ahyp:hlinkClr xmlns:ahyp="http://schemas.microsoft.com/office/drawing/2018/hyperlinkcolor" val="tx"/>
                    </a:ext>
                  </a:extLst>
                </a:hlinkClick>
              </a:rPr>
              <a:t>grass pollen</a:t>
            </a:r>
            <a:r>
              <a:rPr lang="en-US" sz="2400" b="0" i="0" dirty="0">
                <a:effectLst/>
                <a:highlight>
                  <a:srgbClr val="FFFFFF"/>
                </a:highlight>
                <a:latin typeface="Times New Roman" panose="02020603050405020304" pitchFamily="18" charset="0"/>
              </a:rPr>
              <a:t> or </a:t>
            </a:r>
            <a:r>
              <a:rPr lang="en-US" sz="2400" b="0" i="0" dirty="0">
                <a:effectLst/>
                <a:highlight>
                  <a:srgbClr val="FFFFFF"/>
                </a:highlight>
                <a:latin typeface="Times New Roman" panose="02020603050405020304" pitchFamily="18" charset="0"/>
                <a:hlinkClick r:id="rId4">
                  <a:extLst>
                    <a:ext uri="{A12FA001-AC4F-418D-AE19-62706E023703}">
                      <ahyp:hlinkClr xmlns:ahyp="http://schemas.microsoft.com/office/drawing/2018/hyperlinkcolor" val="tx"/>
                    </a:ext>
                  </a:extLst>
                </a:hlinkClick>
              </a:rPr>
              <a:t>certain foods</a:t>
            </a:r>
            <a:r>
              <a:rPr lang="en-US" sz="2400" b="0" i="0" dirty="0">
                <a:effectLst/>
                <a:highlight>
                  <a:srgbClr val="FFFFFF"/>
                </a:highlight>
                <a:latin typeface="Times New Roman" panose="02020603050405020304" pitchFamily="18" charset="0"/>
              </a:rPr>
              <a:t>.</a:t>
            </a:r>
          </a:p>
          <a:p>
            <a:pPr algn="l">
              <a:buFont typeface="Arial" panose="020B0604020202020204" pitchFamily="34" charset="0"/>
              <a:buChar char="•"/>
            </a:pPr>
            <a:r>
              <a:rPr lang="en-US" sz="2400" b="1" i="0" dirty="0">
                <a:effectLst/>
                <a:highlight>
                  <a:srgbClr val="FFFFFF"/>
                </a:highlight>
                <a:latin typeface="Times New Roman" panose="02020603050405020304" pitchFamily="18" charset="0"/>
              </a:rPr>
              <a:t>Determining your blood group:</a:t>
            </a:r>
            <a:r>
              <a:rPr lang="en-US" sz="2400" b="0" i="0" dirty="0">
                <a:effectLst/>
                <a:highlight>
                  <a:srgbClr val="FFFFFF"/>
                </a:highlight>
                <a:latin typeface="Times New Roman" panose="02020603050405020304" pitchFamily="18" charset="0"/>
              </a:rPr>
              <a:t> When blood transfusions are done, the person donating the blood and the person receiving the blood have to have the same blood group. Immunological tests can be used to determine the blood groups before a blood transfusion.</a:t>
            </a:r>
          </a:p>
          <a:p>
            <a:pPr algn="l">
              <a:buFont typeface="Arial" panose="020B0604020202020204" pitchFamily="34" charset="0"/>
              <a:buChar char="•"/>
            </a:pPr>
            <a:r>
              <a:rPr lang="en-US" sz="2400" b="1" i="0" dirty="0">
                <a:effectLst/>
                <a:highlight>
                  <a:srgbClr val="FFFFFF"/>
                </a:highlight>
                <a:latin typeface="Times New Roman" panose="02020603050405020304" pitchFamily="18" charset="0"/>
              </a:rPr>
              <a:t>Bowel cancer screening:</a:t>
            </a:r>
            <a:r>
              <a:rPr lang="en-US" sz="2400" b="0" i="0" dirty="0">
                <a:effectLst/>
                <a:highlight>
                  <a:srgbClr val="FFFFFF"/>
                </a:highlight>
                <a:latin typeface="Times New Roman" panose="02020603050405020304" pitchFamily="18" charset="0"/>
              </a:rPr>
              <a:t> This </a:t>
            </a:r>
            <a:r>
              <a:rPr lang="en-US" sz="2400" b="0" i="0" dirty="0">
                <a:effectLst/>
                <a:highlight>
                  <a:srgbClr val="FFFFFF"/>
                </a:highlight>
                <a:latin typeface="Times New Roman" panose="02020603050405020304" pitchFamily="18" charset="0"/>
                <a:hlinkClick r:id="rId5">
                  <a:extLst>
                    <a:ext uri="{A12FA001-AC4F-418D-AE19-62706E023703}">
                      <ahyp:hlinkClr xmlns:ahyp="http://schemas.microsoft.com/office/drawing/2018/hyperlinkcolor" val="tx"/>
                    </a:ext>
                  </a:extLst>
                </a:hlinkClick>
              </a:rPr>
              <a:t>test</a:t>
            </a:r>
            <a:r>
              <a:rPr lang="en-US" sz="2400" b="0" i="0" dirty="0">
                <a:effectLst/>
                <a:highlight>
                  <a:srgbClr val="FFFFFF"/>
                </a:highlight>
                <a:latin typeface="Times New Roman" panose="02020603050405020304" pitchFamily="18" charset="0"/>
              </a:rPr>
              <a:t> looks for the blood pigment hemoglobin, which is a sign of blood in stool. Blood in stool can be caused by various things, such as an inflammation of the lining of the stomach (</a:t>
            </a:r>
            <a:r>
              <a:rPr lang="en-US" sz="2400" b="0" i="0" dirty="0">
                <a:effectLst/>
                <a:highlight>
                  <a:srgbClr val="FFFFFF"/>
                </a:highlight>
                <a:latin typeface="Times New Roman" panose="02020603050405020304" pitchFamily="18" charset="0"/>
                <a:hlinkClick r:id="rId6">
                  <a:extLst>
                    <a:ext uri="{A12FA001-AC4F-418D-AE19-62706E023703}">
                      <ahyp:hlinkClr xmlns:ahyp="http://schemas.microsoft.com/office/drawing/2018/hyperlinkcolor" val="tx"/>
                    </a:ext>
                  </a:extLst>
                </a:hlinkClick>
              </a:rPr>
              <a:t>gastritis</a:t>
            </a:r>
            <a:r>
              <a:rPr lang="en-US" sz="2400" b="0" i="0" dirty="0">
                <a:effectLst/>
                <a:highlight>
                  <a:srgbClr val="FFFFFF"/>
                </a:highlight>
                <a:latin typeface="Times New Roman" panose="02020603050405020304" pitchFamily="18" charset="0"/>
              </a:rPr>
              <a:t>), hemorrhoids, polyps or bowel cancer.</a:t>
            </a:r>
          </a:p>
          <a:p>
            <a:pPr algn="l">
              <a:buFont typeface="Arial" panose="020B0604020202020204" pitchFamily="34" charset="0"/>
              <a:buChar char="•"/>
            </a:pPr>
            <a:r>
              <a:rPr lang="en-US" sz="2400" b="1" i="0" dirty="0">
                <a:effectLst/>
                <a:highlight>
                  <a:srgbClr val="FFFFFF"/>
                </a:highlight>
                <a:latin typeface="Times New Roman" panose="02020603050405020304" pitchFamily="18" charset="0"/>
              </a:rPr>
              <a:t>Diagnosing heart attacks and thrombosis:</a:t>
            </a:r>
            <a:r>
              <a:rPr lang="en-US" sz="2400" b="0" i="0" dirty="0">
                <a:effectLst/>
                <a:highlight>
                  <a:srgbClr val="FFFFFF"/>
                </a:highlight>
                <a:latin typeface="Times New Roman" panose="02020603050405020304" pitchFamily="18" charset="0"/>
              </a:rPr>
              <a:t> Shortly after a </a:t>
            </a:r>
            <a:r>
              <a:rPr lang="en-US" sz="2400" b="0" i="0" dirty="0">
                <a:effectLst/>
                <a:highlight>
                  <a:srgbClr val="FFFFFF"/>
                </a:highlight>
                <a:latin typeface="Times New Roman" panose="02020603050405020304" pitchFamily="18" charset="0"/>
                <a:hlinkClick r:id="rId7">
                  <a:extLst>
                    <a:ext uri="{A12FA001-AC4F-418D-AE19-62706E023703}">
                      <ahyp:hlinkClr xmlns:ahyp="http://schemas.microsoft.com/office/drawing/2018/hyperlinkcolor" val="tx"/>
                    </a:ext>
                  </a:extLst>
                </a:hlinkClick>
              </a:rPr>
              <a:t>heart attack</a:t>
            </a:r>
            <a:r>
              <a:rPr lang="en-US" sz="2400" b="0" i="0" dirty="0">
                <a:effectLst/>
                <a:highlight>
                  <a:srgbClr val="FFFFFF"/>
                </a:highlight>
                <a:latin typeface="Times New Roman" panose="02020603050405020304" pitchFamily="18" charset="0"/>
              </a:rPr>
              <a:t> or if someone has </a:t>
            </a:r>
            <a:r>
              <a:rPr lang="en-US" sz="2400" b="0" i="0" dirty="0">
                <a:effectLst/>
                <a:highlight>
                  <a:srgbClr val="FFFFFF"/>
                </a:highlight>
                <a:latin typeface="Times New Roman" panose="02020603050405020304" pitchFamily="18" charset="0"/>
                <a:hlinkClick r:id="rId8">
                  <a:extLst>
                    <a:ext uri="{A12FA001-AC4F-418D-AE19-62706E023703}">
                      <ahyp:hlinkClr xmlns:ahyp="http://schemas.microsoft.com/office/drawing/2018/hyperlinkcolor" val="tx"/>
                    </a:ext>
                  </a:extLst>
                </a:hlinkClick>
              </a:rPr>
              <a:t>thrombosis</a:t>
            </a:r>
            <a:r>
              <a:rPr lang="en-US" sz="2400" b="0" i="0" dirty="0">
                <a:effectLst/>
                <a:highlight>
                  <a:srgbClr val="FFFFFF"/>
                </a:highlight>
                <a:latin typeface="Times New Roman" panose="02020603050405020304" pitchFamily="18" charset="0"/>
              </a:rPr>
              <a:t>, higher levels of a certain protein are found in the blood. These can be detected using an immunological test.</a:t>
            </a:r>
          </a:p>
          <a:p>
            <a:pPr algn="l">
              <a:buFont typeface="Arial" panose="020B0604020202020204" pitchFamily="34" charset="0"/>
              <a:buChar char="•"/>
            </a:pPr>
            <a:r>
              <a:rPr lang="en-US" sz="2400" b="1" i="0" dirty="0">
                <a:effectLst/>
                <a:highlight>
                  <a:srgbClr val="FFFFFF"/>
                </a:highlight>
                <a:latin typeface="Times New Roman" panose="02020603050405020304" pitchFamily="18" charset="0"/>
              </a:rPr>
              <a:t>Rapid tests for drugs and medication:</a:t>
            </a:r>
            <a:r>
              <a:rPr lang="en-US" sz="2400" b="0" i="0" dirty="0">
                <a:effectLst/>
                <a:highlight>
                  <a:srgbClr val="FFFFFF"/>
                </a:highlight>
                <a:latin typeface="Times New Roman" panose="02020603050405020304" pitchFamily="18" charset="0"/>
              </a:rPr>
              <a:t> Immunological tests can also be used to look for recreational drugs such as cannabis, ecstasy and cocaine. Medical drugs that affect the central </a:t>
            </a:r>
            <a:r>
              <a:rPr lang="en-US" sz="2400" b="0" i="0" dirty="0">
                <a:effectLst/>
                <a:highlight>
                  <a:srgbClr val="FFFFFF"/>
                </a:highlight>
                <a:latin typeface="Times New Roman" panose="02020603050405020304" pitchFamily="18" charset="0"/>
                <a:hlinkClick r:id="rId9">
                  <a:extLst>
                    <a:ext uri="{A12FA001-AC4F-418D-AE19-62706E023703}">
                      <ahyp:hlinkClr xmlns:ahyp="http://schemas.microsoft.com/office/drawing/2018/hyperlinkcolor" val="tx"/>
                    </a:ext>
                  </a:extLst>
                </a:hlinkClick>
              </a:rPr>
              <a:t>nervous system</a:t>
            </a:r>
            <a:r>
              <a:rPr lang="en-US" sz="2400" b="0" i="0" dirty="0">
                <a:effectLst/>
                <a:highlight>
                  <a:srgbClr val="FFFFFF"/>
                </a:highlight>
                <a:latin typeface="Times New Roman" panose="02020603050405020304" pitchFamily="18" charset="0"/>
              </a:rPr>
              <a:t> can be detected in this way too. These include </a:t>
            </a:r>
            <a:r>
              <a:rPr lang="en-US" sz="2400" b="0" i="0" dirty="0">
                <a:effectLst/>
                <a:highlight>
                  <a:srgbClr val="FFFFFF"/>
                </a:highlight>
                <a:latin typeface="Times New Roman" panose="02020603050405020304" pitchFamily="18" charset="0"/>
                <a:hlinkClick r:id="rId10">
                  <a:extLst>
                    <a:ext uri="{A12FA001-AC4F-418D-AE19-62706E023703}">
                      <ahyp:hlinkClr xmlns:ahyp="http://schemas.microsoft.com/office/drawing/2018/hyperlinkcolor" val="tx"/>
                    </a:ext>
                  </a:extLst>
                </a:hlinkClick>
              </a:rPr>
              <a:t>sleeping pills</a:t>
            </a:r>
            <a:r>
              <a:rPr lang="en-US" sz="2400" b="0" i="0" dirty="0">
                <a:effectLst/>
                <a:highlight>
                  <a:srgbClr val="FFFFFF"/>
                </a:highlight>
                <a:latin typeface="Times New Roman" panose="02020603050405020304" pitchFamily="18" charset="0"/>
              </a:rPr>
              <a:t> (</a:t>
            </a:r>
            <a:r>
              <a:rPr lang="en-US" sz="2400" b="0" i="0" dirty="0">
                <a:effectLst/>
                <a:highlight>
                  <a:srgbClr val="FFFFFF"/>
                </a:highlight>
                <a:latin typeface="Times New Roman" panose="02020603050405020304" pitchFamily="18" charset="0"/>
                <a:hlinkClick r:id="rId11">
                  <a:extLst>
                    <a:ext uri="{A12FA001-AC4F-418D-AE19-62706E023703}">
                      <ahyp:hlinkClr xmlns:ahyp="http://schemas.microsoft.com/office/drawing/2018/hyperlinkcolor" val="tx"/>
                    </a:ext>
                  </a:extLst>
                </a:hlinkClick>
              </a:rPr>
              <a:t>benzodiazepines</a:t>
            </a:r>
            <a:r>
              <a:rPr lang="en-US" sz="2400" b="0" i="0" dirty="0">
                <a:effectLst/>
                <a:highlight>
                  <a:srgbClr val="FFFFFF"/>
                </a:highlight>
                <a:latin typeface="Times New Roman" panose="02020603050405020304" pitchFamily="18" charset="0"/>
              </a:rPr>
              <a:t>), amphetamines and morphine.</a:t>
            </a:r>
          </a:p>
          <a:p>
            <a:pPr algn="l">
              <a:buFont typeface="Arial" panose="020B0604020202020204" pitchFamily="34" charset="0"/>
              <a:buChar char="•"/>
            </a:pPr>
            <a:endParaRPr lang="en-US" sz="2400" dirty="0">
              <a:highlight>
                <a:srgbClr val="FFFFFF"/>
              </a:highlight>
              <a:latin typeface="Times New Roman" panose="02020603050405020304" pitchFamily="18" charset="0"/>
            </a:endParaRPr>
          </a:p>
          <a:p>
            <a:pPr algn="l">
              <a:buFont typeface="Arial" panose="020B0604020202020204" pitchFamily="34" charset="0"/>
              <a:buChar char="•"/>
            </a:pPr>
            <a:endParaRPr lang="en-US" b="0" i="0" dirty="0">
              <a:solidFill>
                <a:srgbClr val="000000"/>
              </a:solidFill>
              <a:effectLst/>
              <a:highlight>
                <a:srgbClr val="FFFFFF"/>
              </a:highlight>
              <a:latin typeface="Times New Roman" panose="02020603050405020304" pitchFamily="18" charset="0"/>
            </a:endParaRPr>
          </a:p>
          <a:p>
            <a:pPr algn="l">
              <a:buFont typeface="Arial" panose="020B0604020202020204" pitchFamily="34" charset="0"/>
              <a:buChar char="•"/>
            </a:pPr>
            <a:endParaRPr lang="en-US" dirty="0">
              <a:solidFill>
                <a:srgbClr val="000000"/>
              </a:solidFill>
              <a:highlight>
                <a:srgbClr val="FFFFFF"/>
              </a:highlight>
              <a:latin typeface="Times New Roman" panose="02020603050405020304" pitchFamily="18" charset="0"/>
            </a:endParaRPr>
          </a:p>
          <a:p>
            <a:pPr algn="l">
              <a:buFont typeface="Arial" panose="020B0604020202020204" pitchFamily="34" charset="0"/>
              <a:buChar char="•"/>
            </a:pPr>
            <a:endParaRPr lang="en-US" b="0" i="0" dirty="0">
              <a:solidFill>
                <a:srgbClr val="000000"/>
              </a:solidFill>
              <a:effectLst/>
              <a:highlight>
                <a:srgbClr val="FFFFFF"/>
              </a:highlight>
              <a:latin typeface="Times New Roman" panose="02020603050405020304" pitchFamily="18" charset="0"/>
            </a:endParaRPr>
          </a:p>
          <a:p>
            <a:pPr algn="l">
              <a:buFont typeface="Arial" panose="020B0604020202020204" pitchFamily="34" charset="0"/>
              <a:buChar char="•"/>
            </a:pPr>
            <a:endParaRPr lang="en-US" dirty="0">
              <a:solidFill>
                <a:srgbClr val="000000"/>
              </a:solidFill>
              <a:highlight>
                <a:srgbClr val="FFFFFF"/>
              </a:highlight>
              <a:latin typeface="Times New Roman" panose="02020603050405020304" pitchFamily="18" charset="0"/>
            </a:endParaRPr>
          </a:p>
          <a:p>
            <a:pPr algn="l">
              <a:buFont typeface="Arial" panose="020B0604020202020204" pitchFamily="34" charset="0"/>
              <a:buChar char="•"/>
            </a:pPr>
            <a:endParaRPr lang="en-US" b="0" i="0" dirty="0">
              <a:solidFill>
                <a:srgbClr val="000000"/>
              </a:solidFill>
              <a:effectLst/>
              <a:highlight>
                <a:srgbClr val="FFFFFF"/>
              </a:highlight>
              <a:latin typeface="Times New Roman" panose="02020603050405020304" pitchFamily="18" charset="0"/>
            </a:endParaRPr>
          </a:p>
          <a:p>
            <a:pPr algn="l">
              <a:buFont typeface="Arial" panose="020B0604020202020204" pitchFamily="34" charset="0"/>
              <a:buChar char="•"/>
            </a:pPr>
            <a:endParaRPr lang="en-US" dirty="0">
              <a:solidFill>
                <a:srgbClr val="000000"/>
              </a:solidFill>
              <a:highlight>
                <a:srgbClr val="FFFFFF"/>
              </a:highlight>
              <a:latin typeface="Times New Roman" panose="02020603050405020304" pitchFamily="18" charset="0"/>
            </a:endParaRPr>
          </a:p>
          <a:p>
            <a:pPr algn="l">
              <a:buFont typeface="Arial" panose="020B0604020202020204" pitchFamily="34" charset="0"/>
              <a:buChar char="•"/>
            </a:pPr>
            <a:endParaRPr lang="en-US" b="0" i="0" dirty="0">
              <a:solidFill>
                <a:srgbClr val="000000"/>
              </a:solidFill>
              <a:effectLst/>
              <a:highlight>
                <a:srgbClr val="FFFFFF"/>
              </a:highlight>
              <a:latin typeface="Times New Roman" panose="02020603050405020304" pitchFamily="18" charset="0"/>
            </a:endParaRPr>
          </a:p>
        </p:txBody>
      </p:sp>
    </p:spTree>
    <p:extLst>
      <p:ext uri="{BB962C8B-B14F-4D97-AF65-F5344CB8AC3E}">
        <p14:creationId xmlns:p14="http://schemas.microsoft.com/office/powerpoint/2010/main" val="1594708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2D834C6-B954-2CDA-FAA4-EB37A03B4070}"/>
              </a:ext>
            </a:extLst>
          </p:cNvPr>
          <p:cNvSpPr>
            <a:spLocks noGrp="1"/>
          </p:cNvSpPr>
          <p:nvPr>
            <p:ph type="sldNum" sz="quarter" idx="12"/>
          </p:nvPr>
        </p:nvSpPr>
        <p:spPr/>
        <p:txBody>
          <a:bodyPr/>
          <a:lstStyle/>
          <a:p>
            <a:fld id="{6371683C-20FE-4214-A964-6DC9A4DB5CFA}" type="slidenum">
              <a:rPr lang="en-GB" smtClean="0"/>
              <a:t>13</a:t>
            </a:fld>
            <a:endParaRPr lang="en-GB"/>
          </a:p>
        </p:txBody>
      </p:sp>
      <p:sp>
        <p:nvSpPr>
          <p:cNvPr id="8" name="TextBox 7">
            <a:extLst>
              <a:ext uri="{FF2B5EF4-FFF2-40B4-BE49-F238E27FC236}">
                <a16:creationId xmlns:a16="http://schemas.microsoft.com/office/drawing/2014/main" id="{22CB68F6-4DE9-EB30-54E9-661D97021C7F}"/>
              </a:ext>
            </a:extLst>
          </p:cNvPr>
          <p:cNvSpPr txBox="1"/>
          <p:nvPr/>
        </p:nvSpPr>
        <p:spPr>
          <a:xfrm>
            <a:off x="159027" y="-410817"/>
            <a:ext cx="12032974" cy="10213923"/>
          </a:xfrm>
          <a:prstGeom prst="rect">
            <a:avLst/>
          </a:prstGeom>
          <a:noFill/>
        </p:spPr>
        <p:txBody>
          <a:bodyPr wrap="square">
            <a:spAutoFit/>
          </a:bodyPr>
          <a:lstStyle/>
          <a:p>
            <a:pPr algn="l"/>
            <a:endParaRPr lang="en-US" sz="2400" b="1" dirty="0">
              <a:solidFill>
                <a:srgbClr val="000000"/>
              </a:solidFill>
              <a:highlight>
                <a:srgbClr val="FFFFFF"/>
              </a:highlight>
              <a:latin typeface="Times New Roman" panose="02020603050405020304" pitchFamily="18" charset="0"/>
            </a:endParaRPr>
          </a:p>
          <a:p>
            <a:pPr algn="l"/>
            <a:r>
              <a:rPr lang="en-US" sz="2400" b="1" i="0" dirty="0">
                <a:solidFill>
                  <a:srgbClr val="000000"/>
                </a:solidFill>
                <a:effectLst/>
                <a:highlight>
                  <a:srgbClr val="FFFFFF"/>
                </a:highlight>
                <a:latin typeface="Times New Roman" panose="02020603050405020304" pitchFamily="18" charset="0"/>
              </a:rPr>
              <a:t>                                                Immunological tests </a:t>
            </a:r>
          </a:p>
          <a:p>
            <a:pPr algn="l">
              <a:buFont typeface="Arial" panose="020B0604020202020204" pitchFamily="34" charset="0"/>
              <a:buChar char="•"/>
            </a:pPr>
            <a:r>
              <a:rPr lang="en-US" sz="2400" b="1" i="0" dirty="0">
                <a:effectLst/>
                <a:highlight>
                  <a:srgbClr val="FFFFFF"/>
                </a:highlight>
                <a:latin typeface="Times New Roman" panose="02020603050405020304" pitchFamily="18" charset="0"/>
              </a:rPr>
              <a:t>Detecting germs that are causing an infection:</a:t>
            </a:r>
            <a:r>
              <a:rPr lang="en-US" sz="2400" b="0" i="0" dirty="0">
                <a:effectLst/>
                <a:highlight>
                  <a:srgbClr val="FFFFFF"/>
                </a:highlight>
                <a:latin typeface="Times New Roman" panose="02020603050405020304" pitchFamily="18" charset="0"/>
              </a:rPr>
              <a:t> </a:t>
            </a:r>
          </a:p>
          <a:p>
            <a:pPr algn="l"/>
            <a:r>
              <a:rPr lang="en-US" sz="2400" b="0" i="0" dirty="0">
                <a:effectLst/>
                <a:highlight>
                  <a:srgbClr val="FFFFFF"/>
                </a:highlight>
                <a:latin typeface="Times New Roman" panose="02020603050405020304" pitchFamily="18" charset="0"/>
              </a:rPr>
              <a:t>If it is thought someone has </a:t>
            </a:r>
            <a:r>
              <a:rPr lang="en-US" sz="2400" b="0" i="0" dirty="0">
                <a:effectLst/>
                <a:highlight>
                  <a:srgbClr val="FFFFFF"/>
                </a:highlight>
                <a:latin typeface="Times New Roman" panose="02020603050405020304" pitchFamily="18" charset="0"/>
                <a:hlinkClick r:id="rId2">
                  <a:extLst>
                    <a:ext uri="{A12FA001-AC4F-418D-AE19-62706E023703}">
                      <ahyp:hlinkClr xmlns:ahyp="http://schemas.microsoft.com/office/drawing/2018/hyperlinkcolor" val="tx"/>
                    </a:ext>
                  </a:extLst>
                </a:hlinkClick>
              </a:rPr>
              <a:t>bacterial tonsillitis</a:t>
            </a:r>
            <a:r>
              <a:rPr lang="en-US" sz="2400" b="0" i="0" dirty="0">
                <a:effectLst/>
                <a:highlight>
                  <a:srgbClr val="FFFFFF"/>
                </a:highlight>
                <a:latin typeface="Times New Roman" panose="02020603050405020304" pitchFamily="18" charset="0"/>
              </a:rPr>
              <a:t> or </a:t>
            </a:r>
            <a:r>
              <a:rPr lang="en-US" sz="2400" b="0" i="0" dirty="0">
                <a:effectLst/>
                <a:highlight>
                  <a:srgbClr val="FFFFFF"/>
                </a:highlight>
                <a:latin typeface="Times New Roman" panose="02020603050405020304" pitchFamily="18" charset="0"/>
                <a:hlinkClick r:id="rId3">
                  <a:extLst>
                    <a:ext uri="{A12FA001-AC4F-418D-AE19-62706E023703}">
                      <ahyp:hlinkClr xmlns:ahyp="http://schemas.microsoft.com/office/drawing/2018/hyperlinkcolor" val="tx"/>
                    </a:ext>
                  </a:extLst>
                </a:hlinkClick>
              </a:rPr>
              <a:t>scarlet fever</a:t>
            </a:r>
            <a:r>
              <a:rPr lang="en-US" sz="2400" b="0" i="0" dirty="0">
                <a:effectLst/>
                <a:highlight>
                  <a:srgbClr val="FFFFFF"/>
                </a:highlight>
                <a:latin typeface="Times New Roman" panose="02020603050405020304" pitchFamily="18" charset="0"/>
              </a:rPr>
              <a:t>, the test looks for Streptococcus </a:t>
            </a:r>
            <a:r>
              <a:rPr lang="en-US" sz="2400" b="0" i="0" dirty="0">
                <a:effectLst/>
                <a:highlight>
                  <a:srgbClr val="FFFFFF"/>
                </a:highlight>
                <a:latin typeface="Times New Roman" panose="02020603050405020304" pitchFamily="18" charset="0"/>
                <a:hlinkClick r:id="rId4">
                  <a:extLst>
                    <a:ext uri="{A12FA001-AC4F-418D-AE19-62706E023703}">
                      <ahyp:hlinkClr xmlns:ahyp="http://schemas.microsoft.com/office/drawing/2018/hyperlinkcolor" val="tx"/>
                    </a:ext>
                  </a:extLst>
                </a:hlinkClick>
              </a:rPr>
              <a:t>bacteria</a:t>
            </a:r>
            <a:r>
              <a:rPr lang="en-US" sz="2400" b="0" i="0" dirty="0">
                <a:effectLst/>
                <a:highlight>
                  <a:srgbClr val="FFFFFF"/>
                </a:highlight>
                <a:latin typeface="Times New Roman" panose="02020603050405020304" pitchFamily="18" charset="0"/>
              </a:rPr>
              <a:t>. In the case of </a:t>
            </a:r>
            <a:r>
              <a:rPr lang="en-US" sz="2400" b="0" dirty="0">
                <a:effectLst/>
                <a:highlight>
                  <a:srgbClr val="FFFFFF"/>
                </a:highlight>
                <a:latin typeface="Times New Roman" panose="02020603050405020304" pitchFamily="18" charset="0"/>
                <a:hlinkClick r:id="rId5">
                  <a:extLst>
                    <a:ext uri="{A12FA001-AC4F-418D-AE19-62706E023703}">
                      <ahyp:hlinkClr xmlns:ahyp="http://schemas.microsoft.com/office/drawing/2018/hyperlinkcolor" val="tx"/>
                    </a:ext>
                  </a:extLst>
                </a:hlinkClick>
              </a:rPr>
              <a:t>Lyme disease</a:t>
            </a:r>
            <a:r>
              <a:rPr lang="en-US" sz="2400" b="0" i="0" dirty="0">
                <a:effectLst/>
                <a:highlight>
                  <a:srgbClr val="FFFFFF"/>
                </a:highlight>
                <a:latin typeface="Times New Roman" panose="02020603050405020304" pitchFamily="18" charset="0"/>
              </a:rPr>
              <a:t> following a tick bite, there are tests that can detect the Borrelia bacteria that cause it, and there are tests that can detect the antibodies to Borrelia bacteria. Immunological tests can also be used to detect viruses. Examples include SARS-CoV-2 (COVID), hepatitis C, HIV and </a:t>
            </a:r>
            <a:r>
              <a:rPr lang="en-US" sz="2400" b="0" i="0" dirty="0">
                <a:effectLst/>
                <a:highlight>
                  <a:srgbClr val="FFFFFF"/>
                </a:highlight>
                <a:latin typeface="Times New Roman" panose="02020603050405020304" pitchFamily="18" charset="0"/>
                <a:hlinkClick r:id="rId6">
                  <a:extLst>
                    <a:ext uri="{A12FA001-AC4F-418D-AE19-62706E023703}">
                      <ahyp:hlinkClr xmlns:ahyp="http://schemas.microsoft.com/office/drawing/2018/hyperlinkcolor" val="tx"/>
                    </a:ext>
                  </a:extLst>
                </a:hlinkClick>
              </a:rPr>
              <a:t>HPV</a:t>
            </a:r>
            <a:r>
              <a:rPr lang="en-US" sz="2400" b="0" i="0" dirty="0">
                <a:effectLst/>
                <a:highlight>
                  <a:srgbClr val="FFFFFF"/>
                </a:highlight>
                <a:latin typeface="Times New Roman" panose="02020603050405020304" pitchFamily="18" charset="0"/>
              </a:rPr>
              <a:t> viruses. </a:t>
            </a:r>
            <a:r>
              <a:rPr lang="en-US" sz="2400" b="0" i="0" dirty="0">
                <a:effectLst/>
                <a:highlight>
                  <a:srgbClr val="FFFFFF"/>
                </a:highlight>
                <a:latin typeface="Times New Roman" panose="02020603050405020304" pitchFamily="18" charset="0"/>
                <a:hlinkClick r:id="rId7">
                  <a:extLst>
                    <a:ext uri="{A12FA001-AC4F-418D-AE19-62706E023703}">
                      <ahyp:hlinkClr xmlns:ahyp="http://schemas.microsoft.com/office/drawing/2018/hyperlinkcolor" val="tx"/>
                    </a:ext>
                  </a:extLst>
                </a:hlinkClick>
              </a:rPr>
              <a:t>Pregnant</a:t>
            </a:r>
            <a:r>
              <a:rPr lang="en-US" sz="2400" b="0" i="0" dirty="0">
                <a:effectLst/>
                <a:highlight>
                  <a:srgbClr val="FFFFFF"/>
                </a:highlight>
                <a:latin typeface="Times New Roman" panose="02020603050405020304" pitchFamily="18" charset="0"/>
              </a:rPr>
              <a:t> women can have a blood test to find out whether they are protected from (immune to) toxoplasmosis.</a:t>
            </a:r>
          </a:p>
          <a:p>
            <a:pPr algn="l">
              <a:buFont typeface="Arial" panose="020B0604020202020204" pitchFamily="34" charset="0"/>
              <a:buChar char="•"/>
            </a:pPr>
            <a:r>
              <a:rPr lang="en-US" sz="2400" b="1" i="0" dirty="0">
                <a:effectLst/>
                <a:highlight>
                  <a:srgbClr val="FFFFFF"/>
                </a:highlight>
                <a:latin typeface="Times New Roman" panose="02020603050405020304" pitchFamily="18" charset="0"/>
              </a:rPr>
              <a:t>Pregnancy test:</a:t>
            </a:r>
            <a:r>
              <a:rPr lang="en-US" sz="2400" b="0" i="0" dirty="0">
                <a:effectLst/>
                <a:highlight>
                  <a:srgbClr val="FFFFFF"/>
                </a:highlight>
                <a:latin typeface="Times New Roman" panose="02020603050405020304" pitchFamily="18" charset="0"/>
              </a:rPr>
              <a:t> </a:t>
            </a:r>
          </a:p>
          <a:p>
            <a:pPr algn="l"/>
            <a:r>
              <a:rPr lang="en-US" sz="2400" b="0" i="0" dirty="0">
                <a:effectLst/>
                <a:highlight>
                  <a:srgbClr val="FFFFFF"/>
                </a:highlight>
                <a:latin typeface="Times New Roman" panose="02020603050405020304" pitchFamily="18" charset="0"/>
              </a:rPr>
              <a:t>Women can use this rapid test to find out whether their urine contains the "pregnancy hormone" beta-</a:t>
            </a:r>
            <a:r>
              <a:rPr lang="en-US" sz="2400" b="0" i="0" dirty="0" err="1">
                <a:effectLst/>
                <a:highlight>
                  <a:srgbClr val="FFFFFF"/>
                </a:highlight>
                <a:latin typeface="Times New Roman" panose="02020603050405020304" pitchFamily="18" charset="0"/>
              </a:rPr>
              <a:t>hCG</a:t>
            </a:r>
            <a:r>
              <a:rPr lang="en-US" sz="2400" b="0" i="0" dirty="0">
                <a:effectLst/>
                <a:highlight>
                  <a:srgbClr val="FFFFFF"/>
                </a:highlight>
                <a:latin typeface="Times New Roman" panose="02020603050405020304" pitchFamily="18" charset="0"/>
              </a:rPr>
              <a:t>.</a:t>
            </a:r>
          </a:p>
          <a:p>
            <a:pPr algn="l">
              <a:buFont typeface="Arial" panose="020B0604020202020204" pitchFamily="34" charset="0"/>
              <a:buChar char="•"/>
            </a:pPr>
            <a:r>
              <a:rPr lang="en-US" sz="2400" b="1" i="0" dirty="0">
                <a:effectLst/>
                <a:highlight>
                  <a:srgbClr val="FFFFFF"/>
                </a:highlight>
                <a:latin typeface="Times New Roman" panose="02020603050405020304" pitchFamily="18" charset="0"/>
                <a:hlinkClick r:id="rId8">
                  <a:extLst>
                    <a:ext uri="{A12FA001-AC4F-418D-AE19-62706E023703}">
                      <ahyp:hlinkClr xmlns:ahyp="http://schemas.microsoft.com/office/drawing/2018/hyperlinkcolor" val="tx"/>
                    </a:ext>
                  </a:extLst>
                </a:hlinkClick>
              </a:rPr>
              <a:t>Urine test</a:t>
            </a:r>
            <a:r>
              <a:rPr lang="en-US" sz="2400" b="1" i="0" dirty="0">
                <a:effectLst/>
                <a:highlight>
                  <a:srgbClr val="FFFFFF"/>
                </a:highlight>
                <a:latin typeface="Times New Roman" panose="02020603050405020304" pitchFamily="18" charset="0"/>
              </a:rPr>
              <a:t>:</a:t>
            </a:r>
            <a:endParaRPr lang="en-US" sz="2400" dirty="0">
              <a:highlight>
                <a:srgbClr val="FFFFFF"/>
              </a:highlight>
              <a:latin typeface="Times New Roman" panose="02020603050405020304" pitchFamily="18" charset="0"/>
            </a:endParaRPr>
          </a:p>
          <a:p>
            <a:pPr algn="l"/>
            <a:r>
              <a:rPr lang="en-US" sz="2400" b="0" i="0" dirty="0">
                <a:effectLst/>
                <a:highlight>
                  <a:srgbClr val="FFFFFF"/>
                </a:highlight>
                <a:latin typeface="Times New Roman" panose="02020603050405020304" pitchFamily="18" charset="0"/>
              </a:rPr>
              <a:t>If sugar, </a:t>
            </a:r>
            <a:r>
              <a:rPr lang="en-US" sz="2400" b="0" i="0" dirty="0">
                <a:effectLst/>
                <a:highlight>
                  <a:srgbClr val="FFFFFF"/>
                </a:highlight>
                <a:latin typeface="Times New Roman" panose="02020603050405020304" pitchFamily="18" charset="0"/>
                <a:hlinkClick r:id="rId9">
                  <a:extLst>
                    <a:ext uri="{A12FA001-AC4F-418D-AE19-62706E023703}">
                      <ahyp:hlinkClr xmlns:ahyp="http://schemas.microsoft.com/office/drawing/2018/hyperlinkcolor" val="tx"/>
                    </a:ext>
                  </a:extLst>
                </a:hlinkClick>
              </a:rPr>
              <a:t>blood</a:t>
            </a:r>
            <a:r>
              <a:rPr lang="en-US" sz="2400" b="0" i="0" dirty="0">
                <a:effectLst/>
                <a:highlight>
                  <a:srgbClr val="FFFFFF"/>
                </a:highlight>
                <a:latin typeface="Times New Roman" panose="02020603050405020304" pitchFamily="18" charset="0"/>
              </a:rPr>
              <a:t>, proteins or inflammatory cells are found in urine using this rapid test, it could be a sign of </a:t>
            </a:r>
            <a:r>
              <a:rPr lang="en-US" sz="2400" b="0" i="0" dirty="0">
                <a:effectLst/>
                <a:highlight>
                  <a:srgbClr val="FFFFFF"/>
                </a:highlight>
                <a:latin typeface="Times New Roman" panose="02020603050405020304" pitchFamily="18" charset="0"/>
                <a:hlinkClick r:id="rId10">
                  <a:extLst>
                    <a:ext uri="{A12FA001-AC4F-418D-AE19-62706E023703}">
                      <ahyp:hlinkClr xmlns:ahyp="http://schemas.microsoft.com/office/drawing/2018/hyperlinkcolor" val="tx"/>
                    </a:ext>
                  </a:extLst>
                </a:hlinkClick>
              </a:rPr>
              <a:t>diabetes</a:t>
            </a:r>
            <a:r>
              <a:rPr lang="en-US" sz="2400" b="0" i="0" dirty="0">
                <a:effectLst/>
                <a:highlight>
                  <a:srgbClr val="FFFFFF"/>
                </a:highlight>
                <a:latin typeface="Times New Roman" panose="02020603050405020304" pitchFamily="18" charset="0"/>
              </a:rPr>
              <a:t>, a </a:t>
            </a:r>
            <a:r>
              <a:rPr lang="en-US" sz="2400" b="0" i="0" dirty="0">
                <a:effectLst/>
                <a:highlight>
                  <a:srgbClr val="FFFFFF"/>
                </a:highlight>
                <a:latin typeface="Times New Roman" panose="02020603050405020304" pitchFamily="18" charset="0"/>
                <a:hlinkClick r:id="rId11">
                  <a:extLst>
                    <a:ext uri="{A12FA001-AC4F-418D-AE19-62706E023703}">
                      <ahyp:hlinkClr xmlns:ahyp="http://schemas.microsoft.com/office/drawing/2018/hyperlinkcolor" val="tx"/>
                    </a:ext>
                  </a:extLst>
                </a:hlinkClick>
              </a:rPr>
              <a:t>urinary tract infection</a:t>
            </a:r>
            <a:r>
              <a:rPr lang="en-US" sz="2400" b="0" i="0" dirty="0">
                <a:effectLst/>
                <a:highlight>
                  <a:srgbClr val="FFFFFF"/>
                </a:highlight>
                <a:latin typeface="Times New Roman" panose="02020603050405020304" pitchFamily="18" charset="0"/>
              </a:rPr>
              <a:t> or kidney damage.</a:t>
            </a:r>
          </a:p>
          <a:p>
            <a:pPr algn="l"/>
            <a:r>
              <a:rPr lang="en-US" sz="2400" b="0" i="0" dirty="0">
                <a:effectLst/>
                <a:highlight>
                  <a:srgbClr val="FFFFFF"/>
                </a:highlight>
                <a:latin typeface="Times New Roman" panose="02020603050405020304" pitchFamily="18" charset="0"/>
              </a:rPr>
              <a:t>Immunological tests can also be used to diagnose congenital or acquired diseases of the immune system, differentiate between different forms of </a:t>
            </a:r>
            <a:r>
              <a:rPr lang="en-US" sz="2400" b="0" i="0" dirty="0">
                <a:effectLst/>
                <a:highlight>
                  <a:srgbClr val="FFFFFF"/>
                </a:highlight>
                <a:latin typeface="Times New Roman" panose="02020603050405020304" pitchFamily="18" charset="0"/>
                <a:hlinkClick r:id="rId12">
                  <a:extLst>
                    <a:ext uri="{A12FA001-AC4F-418D-AE19-62706E023703}">
                      <ahyp:hlinkClr xmlns:ahyp="http://schemas.microsoft.com/office/drawing/2018/hyperlinkcolor" val="tx"/>
                    </a:ext>
                  </a:extLst>
                </a:hlinkClick>
              </a:rPr>
              <a:t>rheumatoid arthritis</a:t>
            </a:r>
            <a:r>
              <a:rPr lang="en-US" sz="2400" b="0" i="0" dirty="0">
                <a:effectLst/>
                <a:highlight>
                  <a:srgbClr val="FFFFFF"/>
                </a:highlight>
                <a:latin typeface="Times New Roman" panose="02020603050405020304" pitchFamily="18" charset="0"/>
              </a:rPr>
              <a:t>, or monitor the progression of an existing medical condition, such as certain types of cancer (in </a:t>
            </a:r>
            <a:r>
              <a:rPr lang="en-US" sz="2400" b="0" i="0" dirty="0">
                <a:effectLst/>
                <a:highlight>
                  <a:srgbClr val="FFFFFF"/>
                </a:highlight>
                <a:latin typeface="Times New Roman" panose="02020603050405020304" pitchFamily="18" charset="0"/>
                <a:hlinkClick r:id="rId13">
                  <a:extLst>
                    <a:ext uri="{A12FA001-AC4F-418D-AE19-62706E023703}">
                      <ahyp:hlinkClr xmlns:ahyp="http://schemas.microsoft.com/office/drawing/2018/hyperlinkcolor" val="tx"/>
                    </a:ext>
                  </a:extLst>
                </a:hlinkClick>
              </a:rPr>
              <a:t>prostate cancer</a:t>
            </a:r>
            <a:r>
              <a:rPr lang="en-US" sz="2400" b="0" i="0" dirty="0">
                <a:effectLst/>
                <a:highlight>
                  <a:srgbClr val="FFFFFF"/>
                </a:highlight>
                <a:latin typeface="Times New Roman" panose="02020603050405020304" pitchFamily="18" charset="0"/>
              </a:rPr>
              <a:t> the PSA levels in blood are monitored).</a:t>
            </a:r>
          </a:p>
          <a:p>
            <a:pPr algn="l"/>
            <a:endParaRPr lang="en-US" sz="2400" b="0" i="0" dirty="0">
              <a:effectLst/>
              <a:highlight>
                <a:srgbClr val="FFFFFF"/>
              </a:highlight>
              <a:latin typeface="Times New Roman" panose="02020603050405020304" pitchFamily="18" charset="0"/>
            </a:endParaRPr>
          </a:p>
          <a:p>
            <a:pPr algn="l">
              <a:buFont typeface="Arial" panose="020B0604020202020204" pitchFamily="34" charset="0"/>
              <a:buChar char="•"/>
            </a:pPr>
            <a:endParaRPr lang="en-US" sz="2400" dirty="0">
              <a:highlight>
                <a:srgbClr val="FFFFFF"/>
              </a:highlight>
              <a:latin typeface="Times New Roman" panose="02020603050405020304" pitchFamily="18" charset="0"/>
            </a:endParaRPr>
          </a:p>
          <a:p>
            <a:pPr algn="l">
              <a:buFont typeface="Arial" panose="020B0604020202020204" pitchFamily="34" charset="0"/>
              <a:buChar char="•"/>
            </a:pPr>
            <a:endParaRPr lang="en-US" sz="2400" b="0" i="0" dirty="0">
              <a:solidFill>
                <a:srgbClr val="000000"/>
              </a:solidFill>
              <a:effectLst/>
              <a:highlight>
                <a:srgbClr val="FFFFFF"/>
              </a:highlight>
              <a:latin typeface="Times New Roman" panose="02020603050405020304" pitchFamily="18" charset="0"/>
            </a:endParaRPr>
          </a:p>
          <a:p>
            <a:pPr algn="l">
              <a:buFont typeface="Arial" panose="020B0604020202020204" pitchFamily="34" charset="0"/>
              <a:buChar char="•"/>
            </a:pPr>
            <a:endParaRPr lang="en-US" dirty="0">
              <a:solidFill>
                <a:srgbClr val="000000"/>
              </a:solidFill>
              <a:highlight>
                <a:srgbClr val="FFFFFF"/>
              </a:highlight>
              <a:latin typeface="Times New Roman" panose="02020603050405020304" pitchFamily="18" charset="0"/>
            </a:endParaRPr>
          </a:p>
          <a:p>
            <a:pPr algn="l">
              <a:buFont typeface="Arial" panose="020B0604020202020204" pitchFamily="34" charset="0"/>
              <a:buChar char="•"/>
            </a:pPr>
            <a:endParaRPr lang="en-US" b="0" i="0" dirty="0">
              <a:solidFill>
                <a:srgbClr val="000000"/>
              </a:solidFill>
              <a:effectLst/>
              <a:highlight>
                <a:srgbClr val="FFFFFF"/>
              </a:highlight>
              <a:latin typeface="Times New Roman" panose="02020603050405020304" pitchFamily="18" charset="0"/>
            </a:endParaRPr>
          </a:p>
          <a:p>
            <a:pPr algn="l">
              <a:buFont typeface="Arial" panose="020B0604020202020204" pitchFamily="34" charset="0"/>
              <a:buChar char="•"/>
            </a:pPr>
            <a:endParaRPr lang="en-US" dirty="0">
              <a:solidFill>
                <a:srgbClr val="000000"/>
              </a:solidFill>
              <a:highlight>
                <a:srgbClr val="FFFFFF"/>
              </a:highlight>
              <a:latin typeface="Times New Roman" panose="02020603050405020304" pitchFamily="18" charset="0"/>
            </a:endParaRPr>
          </a:p>
          <a:p>
            <a:pPr algn="l">
              <a:buFont typeface="Arial" panose="020B0604020202020204" pitchFamily="34" charset="0"/>
              <a:buChar char="•"/>
            </a:pPr>
            <a:endParaRPr lang="en-US" b="0" i="0" dirty="0">
              <a:solidFill>
                <a:srgbClr val="000000"/>
              </a:solidFill>
              <a:effectLst/>
              <a:highlight>
                <a:srgbClr val="FFFFFF"/>
              </a:highlight>
              <a:latin typeface="Times New Roman" panose="02020603050405020304" pitchFamily="18" charset="0"/>
            </a:endParaRPr>
          </a:p>
          <a:p>
            <a:pPr algn="l">
              <a:buFont typeface="Arial" panose="020B0604020202020204" pitchFamily="34" charset="0"/>
              <a:buChar char="•"/>
            </a:pPr>
            <a:endParaRPr lang="en-US" dirty="0">
              <a:solidFill>
                <a:srgbClr val="000000"/>
              </a:solidFill>
              <a:highlight>
                <a:srgbClr val="FFFFFF"/>
              </a:highlight>
              <a:latin typeface="Times New Roman" panose="02020603050405020304" pitchFamily="18" charset="0"/>
            </a:endParaRPr>
          </a:p>
          <a:p>
            <a:pPr algn="l">
              <a:buFont typeface="Arial" panose="020B0604020202020204" pitchFamily="34" charset="0"/>
              <a:buChar char="•"/>
            </a:pPr>
            <a:endParaRPr lang="en-US" b="0" i="0" dirty="0">
              <a:solidFill>
                <a:srgbClr val="000000"/>
              </a:solidFill>
              <a:effectLst/>
              <a:highlight>
                <a:srgbClr val="FFFFFF"/>
              </a:highlight>
              <a:latin typeface="Times New Roman" panose="02020603050405020304" pitchFamily="18" charset="0"/>
            </a:endParaRPr>
          </a:p>
        </p:txBody>
      </p:sp>
    </p:spTree>
    <p:extLst>
      <p:ext uri="{BB962C8B-B14F-4D97-AF65-F5344CB8AC3E}">
        <p14:creationId xmlns:p14="http://schemas.microsoft.com/office/powerpoint/2010/main" val="3843941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B363A91-24D5-05C8-C9AF-28280B9765CF}"/>
              </a:ext>
            </a:extLst>
          </p:cNvPr>
          <p:cNvSpPr>
            <a:spLocks noGrp="1"/>
          </p:cNvSpPr>
          <p:nvPr>
            <p:ph type="sldNum" sz="quarter" idx="12"/>
          </p:nvPr>
        </p:nvSpPr>
        <p:spPr/>
        <p:txBody>
          <a:bodyPr/>
          <a:lstStyle/>
          <a:p>
            <a:fld id="{6371683C-20FE-4214-A964-6DC9A4DB5CFA}" type="slidenum">
              <a:rPr lang="en-GB" smtClean="0"/>
              <a:t>14</a:t>
            </a:fld>
            <a:endParaRPr lang="en-GB"/>
          </a:p>
        </p:txBody>
      </p:sp>
      <p:sp>
        <p:nvSpPr>
          <p:cNvPr id="6" name="Title 5">
            <a:extLst>
              <a:ext uri="{FF2B5EF4-FFF2-40B4-BE49-F238E27FC236}">
                <a16:creationId xmlns:a16="http://schemas.microsoft.com/office/drawing/2014/main" id="{3D96F89E-B9B3-DFEC-0EA6-0B822C7919B4}"/>
              </a:ext>
            </a:extLst>
          </p:cNvPr>
          <p:cNvSpPr>
            <a:spLocks noGrp="1"/>
          </p:cNvSpPr>
          <p:nvPr>
            <p:ph type="title"/>
          </p:nvPr>
        </p:nvSpPr>
        <p:spPr>
          <a:xfrm>
            <a:off x="838200" y="-1417982"/>
            <a:ext cx="10515600" cy="5451364"/>
          </a:xfrm>
        </p:spPr>
        <p:txBody>
          <a:bodyPr>
            <a:normAutofit/>
          </a:bodyPr>
          <a:lstStyle/>
          <a:p>
            <a:r>
              <a:rPr lang="en-US" sz="2700" b="1" dirty="0"/>
              <a:t>Immunoassay</a:t>
            </a:r>
            <a:r>
              <a:rPr lang="en-US" sz="2700" dirty="0"/>
              <a:t> (IA) is a biochemical test that measures the presence or concentration of a macromolecule or a small molecule in a solution through the use of an antibody (usually) or an antigen (sometimes</a:t>
            </a:r>
            <a:r>
              <a:rPr lang="en-US" sz="1600" dirty="0"/>
              <a:t>). </a:t>
            </a:r>
            <a:br>
              <a:rPr lang="en-US" dirty="0"/>
            </a:br>
            <a:r>
              <a:rPr lang="en-US" sz="2000" b="1" dirty="0">
                <a:solidFill>
                  <a:srgbClr val="FF0000"/>
                </a:solidFill>
              </a:rPr>
              <a:t>test results can provide information about a disease that may help in planning treatment (for example, when estrogen receptors are measured in breast cancer).</a:t>
            </a:r>
          </a:p>
        </p:txBody>
      </p:sp>
      <p:pic>
        <p:nvPicPr>
          <p:cNvPr id="7" name="Picture 6">
            <a:extLst>
              <a:ext uri="{FF2B5EF4-FFF2-40B4-BE49-F238E27FC236}">
                <a16:creationId xmlns:a16="http://schemas.microsoft.com/office/drawing/2014/main" id="{E34E49E7-C9E5-ED4B-A329-F644C3AF2D69}"/>
              </a:ext>
            </a:extLst>
          </p:cNvPr>
          <p:cNvPicPr>
            <a:picLocks noChangeAspect="1"/>
          </p:cNvPicPr>
          <p:nvPr/>
        </p:nvPicPr>
        <p:blipFill>
          <a:blip r:embed="rId2"/>
          <a:stretch>
            <a:fillRect/>
          </a:stretch>
        </p:blipFill>
        <p:spPr>
          <a:xfrm>
            <a:off x="3694135" y="2476043"/>
            <a:ext cx="2667000" cy="3114675"/>
          </a:xfrm>
          <a:prstGeom prst="rect">
            <a:avLst/>
          </a:prstGeom>
        </p:spPr>
      </p:pic>
      <p:sp>
        <p:nvSpPr>
          <p:cNvPr id="9" name="TextBox 8">
            <a:extLst>
              <a:ext uri="{FF2B5EF4-FFF2-40B4-BE49-F238E27FC236}">
                <a16:creationId xmlns:a16="http://schemas.microsoft.com/office/drawing/2014/main" id="{B10DD778-F757-632E-A387-CD22B70DA5DE}"/>
              </a:ext>
            </a:extLst>
          </p:cNvPr>
          <p:cNvSpPr txBox="1"/>
          <p:nvPr/>
        </p:nvSpPr>
        <p:spPr>
          <a:xfrm>
            <a:off x="2442575" y="5486400"/>
            <a:ext cx="6510402" cy="1200329"/>
          </a:xfrm>
          <a:prstGeom prst="rect">
            <a:avLst/>
          </a:prstGeom>
          <a:noFill/>
        </p:spPr>
        <p:txBody>
          <a:bodyPr wrap="square">
            <a:spAutoFit/>
          </a:bodyPr>
          <a:lstStyle/>
          <a:p>
            <a:r>
              <a:rPr lang="en-US" dirty="0"/>
              <a:t>Illustration of the basic components of an immunoassay, which includes an analyte (green), an antibody (black), and a detectable label (yellow)</a:t>
            </a:r>
            <a:br>
              <a:rPr lang="en-US" dirty="0"/>
            </a:br>
            <a:endParaRPr lang="en-US" dirty="0"/>
          </a:p>
        </p:txBody>
      </p:sp>
    </p:spTree>
    <p:extLst>
      <p:ext uri="{BB962C8B-B14F-4D97-AF65-F5344CB8AC3E}">
        <p14:creationId xmlns:p14="http://schemas.microsoft.com/office/powerpoint/2010/main" val="32682051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3502A9-DF3D-4B0B-B654-3B34AA92FDDA}"/>
              </a:ext>
            </a:extLst>
          </p:cNvPr>
          <p:cNvSpPr>
            <a:spLocks noGrp="1"/>
          </p:cNvSpPr>
          <p:nvPr>
            <p:ph idx="1"/>
          </p:nvPr>
        </p:nvSpPr>
        <p:spPr>
          <a:xfrm>
            <a:off x="106017" y="136525"/>
            <a:ext cx="11247783" cy="6040438"/>
          </a:xfrm>
        </p:spPr>
        <p:txBody>
          <a:bodyPr>
            <a:normAutofit fontScale="85000" lnSpcReduction="10000"/>
          </a:bodyPr>
          <a:lstStyle/>
          <a:p>
            <a:pPr marL="0" indent="0">
              <a:buNone/>
            </a:pPr>
            <a:r>
              <a:rPr lang="en-US" b="1" dirty="0">
                <a:solidFill>
                  <a:srgbClr val="FF0000"/>
                </a:solidFill>
              </a:rPr>
              <a:t>Types of Immunoassays</a:t>
            </a:r>
            <a:r>
              <a:rPr lang="en-US" b="1" dirty="0"/>
              <a:t>:</a:t>
            </a:r>
          </a:p>
          <a:p>
            <a:pPr marL="0" marR="0">
              <a:lnSpc>
                <a:spcPct val="107000"/>
              </a:lnSpc>
              <a:spcBef>
                <a:spcPts val="0"/>
              </a:spcBef>
              <a:spcAft>
                <a:spcPts val="800"/>
              </a:spcAft>
            </a:pPr>
            <a:r>
              <a:rPr lang="en-US" b="1" dirty="0">
                <a:latin typeface="Calibri" panose="020F0502020204030204" pitchFamily="34" charset="0"/>
                <a:ea typeface="Calibri" panose="020F0502020204030204" pitchFamily="34" charset="0"/>
                <a:cs typeface="Times New Roman" panose="02020603050405020304" pitchFamily="18" charset="0"/>
              </a:rPr>
              <a:t>1. Enzyme-based immunoassays</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b="1" dirty="0">
                <a:latin typeface="Calibri" panose="020F0502020204030204" pitchFamily="34" charset="0"/>
                <a:ea typeface="Calibri" panose="020F0502020204030204" pitchFamily="34" charset="0"/>
                <a:cs typeface="Times New Roman" panose="02020603050405020304" pitchFamily="18" charset="0"/>
              </a:rPr>
              <a:t>ELISA (Enzyme-Linked Immunosorbent Assay)</a:t>
            </a:r>
            <a:r>
              <a:rPr lang="en-US" dirty="0">
                <a:latin typeface="Calibri" panose="020F0502020204030204" pitchFamily="34" charset="0"/>
                <a:ea typeface="Calibri" panose="020F0502020204030204" pitchFamily="34" charset="0"/>
                <a:cs typeface="Times New Roman" panose="02020603050405020304" pitchFamily="18" charset="0"/>
              </a:rPr>
              <a:t> → enzyme produces color change.</a:t>
            </a: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b="1" dirty="0">
                <a:latin typeface="Calibri" panose="020F0502020204030204" pitchFamily="34" charset="0"/>
                <a:ea typeface="Calibri" panose="020F0502020204030204" pitchFamily="34" charset="0"/>
                <a:cs typeface="Times New Roman" panose="02020603050405020304" pitchFamily="18" charset="0"/>
              </a:rPr>
              <a:t>EIA (Enzyme Immunoassay)</a:t>
            </a:r>
            <a:r>
              <a:rPr lang="en-US" dirty="0">
                <a:latin typeface="Calibri" panose="020F0502020204030204" pitchFamily="34" charset="0"/>
                <a:ea typeface="Calibri" panose="020F0502020204030204" pitchFamily="34" charset="0"/>
                <a:cs typeface="Times New Roman" panose="02020603050405020304" pitchFamily="18" charset="0"/>
              </a:rPr>
              <a:t> → similar principle, detects hormones, drugs, pathogens.</a:t>
            </a:r>
          </a:p>
          <a:p>
            <a:pPr marL="0" marR="0">
              <a:lnSpc>
                <a:spcPct val="107000"/>
              </a:lnSpc>
              <a:spcBef>
                <a:spcPts val="0"/>
              </a:spcBef>
              <a:spcAft>
                <a:spcPts val="800"/>
              </a:spcAft>
            </a:pPr>
            <a:r>
              <a:rPr lang="en-US" b="1" dirty="0">
                <a:latin typeface="Calibri" panose="020F0502020204030204" pitchFamily="34" charset="0"/>
                <a:ea typeface="Calibri" panose="020F0502020204030204" pitchFamily="34" charset="0"/>
                <a:cs typeface="Times New Roman" panose="02020603050405020304" pitchFamily="18" charset="0"/>
              </a:rPr>
              <a:t>2. Radioactive immunoassays</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b="1" dirty="0">
                <a:latin typeface="Calibri" panose="020F0502020204030204" pitchFamily="34" charset="0"/>
                <a:ea typeface="Calibri" panose="020F0502020204030204" pitchFamily="34" charset="0"/>
                <a:cs typeface="Times New Roman" panose="02020603050405020304" pitchFamily="18" charset="0"/>
              </a:rPr>
              <a:t>RIA (Radioimmunoassay)</a:t>
            </a:r>
            <a:r>
              <a:rPr lang="en-US" dirty="0">
                <a:latin typeface="Calibri" panose="020F0502020204030204" pitchFamily="34" charset="0"/>
                <a:ea typeface="Calibri" panose="020F0502020204030204" pitchFamily="34" charset="0"/>
                <a:cs typeface="Times New Roman" panose="02020603050405020304" pitchFamily="18" charset="0"/>
              </a:rPr>
              <a:t> → uses radioactively labeled antigen/antibody.</a:t>
            </a: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dirty="0">
                <a:latin typeface="Calibri" panose="020F0502020204030204" pitchFamily="34" charset="0"/>
                <a:ea typeface="Calibri" panose="020F0502020204030204" pitchFamily="34" charset="0"/>
                <a:cs typeface="Times New Roman" panose="02020603050405020304" pitchFamily="18" charset="0"/>
              </a:rPr>
              <a:t>Highly sensitive but less used now due to radiation hazards.</a:t>
            </a:r>
          </a:p>
          <a:p>
            <a:pPr marL="0" marR="0">
              <a:lnSpc>
                <a:spcPct val="107000"/>
              </a:lnSpc>
              <a:spcBef>
                <a:spcPts val="0"/>
              </a:spcBef>
              <a:spcAft>
                <a:spcPts val="800"/>
              </a:spcAft>
            </a:pPr>
            <a:r>
              <a:rPr lang="en-US" b="1" dirty="0">
                <a:latin typeface="Calibri" panose="020F0502020204030204" pitchFamily="34" charset="0"/>
                <a:ea typeface="Calibri" panose="020F0502020204030204" pitchFamily="34" charset="0"/>
                <a:cs typeface="Times New Roman" panose="02020603050405020304" pitchFamily="18" charset="0"/>
              </a:rPr>
              <a:t>3. Fluorescent immunoassays</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b="1" dirty="0">
                <a:latin typeface="Calibri" panose="020F0502020204030204" pitchFamily="34" charset="0"/>
                <a:ea typeface="Calibri" panose="020F0502020204030204" pitchFamily="34" charset="0"/>
                <a:cs typeface="Times New Roman" panose="02020603050405020304" pitchFamily="18" charset="0"/>
              </a:rPr>
              <a:t>FIA (Fluorescent Immunoassay)</a:t>
            </a:r>
            <a:r>
              <a:rPr lang="en-US" dirty="0">
                <a:latin typeface="Calibri" panose="020F0502020204030204" pitchFamily="34" charset="0"/>
                <a:ea typeface="Calibri" panose="020F0502020204030204" pitchFamily="34" charset="0"/>
                <a:cs typeface="Times New Roman" panose="02020603050405020304" pitchFamily="18" charset="0"/>
              </a:rPr>
              <a:t> → fluorochrome-labeled antibody.</a:t>
            </a: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dirty="0">
                <a:latin typeface="Calibri" panose="020F0502020204030204" pitchFamily="34" charset="0"/>
                <a:ea typeface="Calibri" panose="020F0502020204030204" pitchFamily="34" charset="0"/>
                <a:cs typeface="Times New Roman" panose="02020603050405020304" pitchFamily="18" charset="0"/>
              </a:rPr>
              <a:t>Example: Flow cytometry, immunofluorescence microscopy.</a:t>
            </a:r>
          </a:p>
          <a:p>
            <a:pPr marL="0" marR="0">
              <a:lnSpc>
                <a:spcPct val="107000"/>
              </a:lnSpc>
              <a:spcBef>
                <a:spcPts val="0"/>
              </a:spcBef>
              <a:spcAft>
                <a:spcPts val="800"/>
              </a:spcAft>
            </a:pPr>
            <a:r>
              <a:rPr lang="en-US" b="1" dirty="0">
                <a:latin typeface="Calibri" panose="020F0502020204030204" pitchFamily="34" charset="0"/>
                <a:ea typeface="Calibri" panose="020F0502020204030204" pitchFamily="34" charset="0"/>
                <a:cs typeface="Times New Roman" panose="02020603050405020304" pitchFamily="18" charset="0"/>
              </a:rPr>
              <a:t>4. Chemiluminescent immunoassays</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dirty="0">
                <a:latin typeface="Calibri" panose="020F0502020204030204" pitchFamily="34" charset="0"/>
                <a:ea typeface="Calibri" panose="020F0502020204030204" pitchFamily="34" charset="0"/>
                <a:cs typeface="Times New Roman" panose="02020603050405020304" pitchFamily="18" charset="0"/>
              </a:rPr>
              <a:t>Detection by light emission from chemical reaction.</a:t>
            </a: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dirty="0">
                <a:latin typeface="Calibri" panose="020F0502020204030204" pitchFamily="34" charset="0"/>
                <a:ea typeface="Calibri" panose="020F0502020204030204" pitchFamily="34" charset="0"/>
                <a:cs typeface="Times New Roman" panose="02020603050405020304" pitchFamily="18" charset="0"/>
              </a:rPr>
              <a:t>Used in automated analyzers (hormone, infection screening).</a:t>
            </a:r>
          </a:p>
          <a:p>
            <a:endParaRPr lang="en-US" dirty="0"/>
          </a:p>
        </p:txBody>
      </p:sp>
      <p:sp>
        <p:nvSpPr>
          <p:cNvPr id="4" name="Slide Number Placeholder 3">
            <a:extLst>
              <a:ext uri="{FF2B5EF4-FFF2-40B4-BE49-F238E27FC236}">
                <a16:creationId xmlns:a16="http://schemas.microsoft.com/office/drawing/2014/main" id="{D6A59D64-6CCE-4C0B-B33F-09A35CF66DCB}"/>
              </a:ext>
            </a:extLst>
          </p:cNvPr>
          <p:cNvSpPr>
            <a:spLocks noGrp="1"/>
          </p:cNvSpPr>
          <p:nvPr>
            <p:ph type="sldNum" sz="quarter" idx="12"/>
          </p:nvPr>
        </p:nvSpPr>
        <p:spPr/>
        <p:txBody>
          <a:bodyPr/>
          <a:lstStyle/>
          <a:p>
            <a:fld id="{6371683C-20FE-4214-A964-6DC9A4DB5CFA}" type="slidenum">
              <a:rPr lang="en-GB" smtClean="0"/>
              <a:t>15</a:t>
            </a:fld>
            <a:endParaRPr lang="en-GB"/>
          </a:p>
        </p:txBody>
      </p:sp>
    </p:spTree>
    <p:extLst>
      <p:ext uri="{BB962C8B-B14F-4D97-AF65-F5344CB8AC3E}">
        <p14:creationId xmlns:p14="http://schemas.microsoft.com/office/powerpoint/2010/main" val="4822062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523414D-4911-41F9-BDE0-111A87520CF5}"/>
              </a:ext>
            </a:extLst>
          </p:cNvPr>
          <p:cNvSpPr>
            <a:spLocks noGrp="1"/>
          </p:cNvSpPr>
          <p:nvPr>
            <p:ph idx="1"/>
          </p:nvPr>
        </p:nvSpPr>
        <p:spPr>
          <a:xfrm>
            <a:off x="331304" y="136525"/>
            <a:ext cx="11022496" cy="6040438"/>
          </a:xfrm>
        </p:spPr>
        <p:txBody>
          <a:bodyPr>
            <a:normAutofit/>
          </a:bodyPr>
          <a:lstStyle/>
          <a:p>
            <a:pPr marL="0" marR="0" indent="0">
              <a:lnSpc>
                <a:spcPct val="107000"/>
              </a:lnSpc>
              <a:spcBef>
                <a:spcPts val="0"/>
              </a:spcBef>
              <a:spcAft>
                <a:spcPts val="800"/>
              </a:spcAft>
              <a:buNone/>
            </a:pPr>
            <a:endParaRPr lang="en-US" dirty="0">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b="1" dirty="0">
                <a:latin typeface="Calibri" panose="020F0502020204030204" pitchFamily="34" charset="0"/>
                <a:ea typeface="Calibri" panose="020F0502020204030204" pitchFamily="34" charset="0"/>
                <a:cs typeface="Times New Roman" panose="02020603050405020304" pitchFamily="18" charset="0"/>
              </a:rPr>
              <a:t>5. Rapid immunoassays</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b="1" dirty="0">
                <a:latin typeface="Calibri" panose="020F0502020204030204" pitchFamily="34" charset="0"/>
                <a:ea typeface="Calibri" panose="020F0502020204030204" pitchFamily="34" charset="0"/>
                <a:cs typeface="Times New Roman" panose="02020603050405020304" pitchFamily="18" charset="0"/>
              </a:rPr>
              <a:t>Lateral Flow Assays</a:t>
            </a:r>
            <a:r>
              <a:rPr lang="en-US" dirty="0">
                <a:latin typeface="Calibri" panose="020F0502020204030204" pitchFamily="34" charset="0"/>
                <a:ea typeface="Calibri" panose="020F0502020204030204" pitchFamily="34" charset="0"/>
                <a:cs typeface="Times New Roman" panose="02020603050405020304" pitchFamily="18" charset="0"/>
              </a:rPr>
              <a:t> → easy, quick tests.</a:t>
            </a: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dirty="0">
                <a:latin typeface="Calibri" panose="020F0502020204030204" pitchFamily="34" charset="0"/>
                <a:ea typeface="Calibri" panose="020F0502020204030204" pitchFamily="34" charset="0"/>
                <a:cs typeface="Times New Roman" panose="02020603050405020304" pitchFamily="18" charset="0"/>
              </a:rPr>
              <a:t>Example: COVID-19 antigen test, home pregnancy test.</a:t>
            </a:r>
          </a:p>
          <a:p>
            <a:pPr marL="0" marR="0">
              <a:lnSpc>
                <a:spcPct val="107000"/>
              </a:lnSpc>
              <a:spcBef>
                <a:spcPts val="0"/>
              </a:spcBef>
              <a:spcAft>
                <a:spcPts val="800"/>
              </a:spcAft>
            </a:pPr>
            <a:r>
              <a:rPr lang="en-US" b="1" dirty="0">
                <a:latin typeface="Calibri" panose="020F0502020204030204" pitchFamily="34" charset="0"/>
                <a:ea typeface="Calibri" panose="020F0502020204030204" pitchFamily="34" charset="0"/>
                <a:cs typeface="Times New Roman" panose="02020603050405020304" pitchFamily="18" charset="0"/>
              </a:rPr>
              <a:t>6. Other specialized types</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b="1" dirty="0">
                <a:latin typeface="Calibri" panose="020F0502020204030204" pitchFamily="34" charset="0"/>
                <a:ea typeface="Calibri" panose="020F0502020204030204" pitchFamily="34" charset="0"/>
                <a:cs typeface="Times New Roman" panose="02020603050405020304" pitchFamily="18" charset="0"/>
              </a:rPr>
              <a:t>Western Blot</a:t>
            </a:r>
            <a:r>
              <a:rPr lang="en-US" dirty="0">
                <a:latin typeface="Calibri" panose="020F0502020204030204" pitchFamily="34" charset="0"/>
                <a:ea typeface="Calibri" panose="020F0502020204030204" pitchFamily="34" charset="0"/>
                <a:cs typeface="Times New Roman" panose="02020603050405020304" pitchFamily="18" charset="0"/>
              </a:rPr>
              <a:t> → detects specific proteins.</a:t>
            </a: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b="1" dirty="0">
                <a:latin typeface="Calibri" panose="020F0502020204030204" pitchFamily="34" charset="0"/>
                <a:ea typeface="Calibri" panose="020F0502020204030204" pitchFamily="34" charset="0"/>
                <a:cs typeface="Times New Roman" panose="02020603050405020304" pitchFamily="18" charset="0"/>
              </a:rPr>
              <a:t>Immunodiffusion &amp; </a:t>
            </a:r>
            <a:r>
              <a:rPr lang="en-US" b="1" dirty="0" err="1">
                <a:latin typeface="Calibri" panose="020F0502020204030204" pitchFamily="34" charset="0"/>
                <a:ea typeface="Calibri" panose="020F0502020204030204" pitchFamily="34" charset="0"/>
                <a:cs typeface="Times New Roman" panose="02020603050405020304" pitchFamily="18" charset="0"/>
              </a:rPr>
              <a:t>Immunoelectrophoresis</a:t>
            </a:r>
            <a:r>
              <a:rPr lang="en-US" dirty="0">
                <a:latin typeface="Calibri" panose="020F0502020204030204" pitchFamily="34" charset="0"/>
                <a:ea typeface="Calibri" panose="020F0502020204030204" pitchFamily="34" charset="0"/>
                <a:cs typeface="Times New Roman" panose="02020603050405020304" pitchFamily="18" charset="0"/>
              </a:rPr>
              <a:t> → for antigen-antibody precipitation in gels.</a:t>
            </a: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b="1" dirty="0">
                <a:latin typeface="Calibri" panose="020F0502020204030204" pitchFamily="34" charset="0"/>
                <a:ea typeface="Calibri" panose="020F0502020204030204" pitchFamily="34" charset="0"/>
                <a:cs typeface="Times New Roman" panose="02020603050405020304" pitchFamily="18" charset="0"/>
              </a:rPr>
              <a:t>Agglutination tests</a:t>
            </a:r>
            <a:r>
              <a:rPr lang="en-US" dirty="0">
                <a:latin typeface="Calibri" panose="020F0502020204030204" pitchFamily="34" charset="0"/>
                <a:ea typeface="Calibri" panose="020F0502020204030204" pitchFamily="34" charset="0"/>
                <a:cs typeface="Times New Roman" panose="02020603050405020304" pitchFamily="18" charset="0"/>
              </a:rPr>
              <a:t> → clumping of antigen-coated particles (blood grouping test).</a:t>
            </a:r>
          </a:p>
          <a:p>
            <a:pPr marL="0" marR="0">
              <a:lnSpc>
                <a:spcPct val="107000"/>
              </a:lnSpc>
              <a:spcBef>
                <a:spcPts val="0"/>
              </a:spcBef>
              <a:spcAft>
                <a:spcPts val="800"/>
              </a:spcAft>
            </a:pPr>
            <a:endParaRPr lang="en-US"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81CB79F8-2E13-45FC-9151-D11031415597}"/>
              </a:ext>
            </a:extLst>
          </p:cNvPr>
          <p:cNvSpPr>
            <a:spLocks noGrp="1"/>
          </p:cNvSpPr>
          <p:nvPr>
            <p:ph type="sldNum" sz="quarter" idx="12"/>
          </p:nvPr>
        </p:nvSpPr>
        <p:spPr/>
        <p:txBody>
          <a:bodyPr/>
          <a:lstStyle/>
          <a:p>
            <a:fld id="{6371683C-20FE-4214-A964-6DC9A4DB5CFA}" type="slidenum">
              <a:rPr lang="en-GB" smtClean="0"/>
              <a:t>16</a:t>
            </a:fld>
            <a:endParaRPr lang="en-GB"/>
          </a:p>
        </p:txBody>
      </p:sp>
    </p:spTree>
    <p:extLst>
      <p:ext uri="{BB962C8B-B14F-4D97-AF65-F5344CB8AC3E}">
        <p14:creationId xmlns:p14="http://schemas.microsoft.com/office/powerpoint/2010/main" val="7387783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30134" y="2623647"/>
            <a:ext cx="10515600" cy="4351338"/>
          </a:xfrm>
        </p:spPr>
        <p:txBody>
          <a:bodyPr>
            <a:normAutofit/>
          </a:bodyPr>
          <a:lstStyle/>
          <a:p>
            <a:pPr marL="0" indent="0" algn="ctr">
              <a:buNone/>
            </a:pPr>
            <a:r>
              <a:rPr lang="en-US" sz="8000" dirty="0">
                <a:latin typeface="Cambria" panose="02040503050406030204" pitchFamily="18" charset="0"/>
                <a:ea typeface="Cambria" panose="02040503050406030204" pitchFamily="18" charset="0"/>
              </a:rPr>
              <a:t>THANK YOU</a:t>
            </a:r>
            <a:endParaRPr lang="en-GB" sz="8000" dirty="0">
              <a:latin typeface="Cambria" panose="02040503050406030204" pitchFamily="18" charset="0"/>
              <a:ea typeface="Cambria" panose="02040503050406030204" pitchFamily="18" charset="0"/>
            </a:endParaRPr>
          </a:p>
        </p:txBody>
      </p:sp>
      <p:sp>
        <p:nvSpPr>
          <p:cNvPr id="4" name="Slide Number Placeholder 3"/>
          <p:cNvSpPr>
            <a:spLocks noGrp="1"/>
          </p:cNvSpPr>
          <p:nvPr>
            <p:ph type="sldNum" sz="quarter" idx="12"/>
          </p:nvPr>
        </p:nvSpPr>
        <p:spPr/>
        <p:txBody>
          <a:bodyPr/>
          <a:lstStyle/>
          <a:p>
            <a:fld id="{6371683C-20FE-4214-A964-6DC9A4DB5CFA}" type="slidenum">
              <a:rPr lang="en-GB" smtClean="0"/>
              <a:t>17</a:t>
            </a:fld>
            <a:endParaRPr lang="en-GB"/>
          </a:p>
        </p:txBody>
      </p:sp>
    </p:spTree>
    <p:extLst>
      <p:ext uri="{BB962C8B-B14F-4D97-AF65-F5344CB8AC3E}">
        <p14:creationId xmlns:p14="http://schemas.microsoft.com/office/powerpoint/2010/main" val="30719302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9A68F7-47F3-43A2-9E3F-A4D7AB8FAAAB}"/>
              </a:ext>
            </a:extLst>
          </p:cNvPr>
          <p:cNvSpPr>
            <a:spLocks noGrp="1"/>
          </p:cNvSpPr>
          <p:nvPr>
            <p:ph idx="1"/>
          </p:nvPr>
        </p:nvSpPr>
        <p:spPr>
          <a:xfrm>
            <a:off x="838200" y="782856"/>
            <a:ext cx="10515600" cy="5394107"/>
          </a:xfrm>
        </p:spPr>
        <p:txBody>
          <a:bodyPr>
            <a:normAutofit/>
          </a:bodyPr>
          <a:lstStyle/>
          <a:p>
            <a:pPr marL="0" indent="0">
              <a:buNone/>
            </a:pPr>
            <a:r>
              <a:rPr lang="en-US" sz="2800" b="1" i="0" u="none" strike="noStrike" dirty="0">
                <a:solidFill>
                  <a:srgbClr val="000000"/>
                </a:solidFill>
                <a:effectLst/>
                <a:latin typeface="Garamond" panose="02020404030301010803" pitchFamily="18" charset="0"/>
              </a:rPr>
              <a:t>Immunopharmacology</a:t>
            </a:r>
            <a:endParaRPr lang="en-US" sz="2800" dirty="0"/>
          </a:p>
          <a:p>
            <a:r>
              <a:rPr lang="en-US" b="1" dirty="0"/>
              <a:t>Definition:</a:t>
            </a:r>
            <a:br>
              <a:rPr lang="en-US" dirty="0"/>
            </a:br>
            <a:r>
              <a:rPr lang="en-US" dirty="0"/>
              <a:t>Immunopharmacology is the study of drugs that modulate the immune system, either enhancing or suppressing immune responses.</a:t>
            </a:r>
          </a:p>
          <a:p>
            <a:r>
              <a:rPr lang="en-US" b="1" dirty="0"/>
              <a:t>Examples:</a:t>
            </a:r>
            <a:endParaRPr lang="en-US" dirty="0"/>
          </a:p>
          <a:p>
            <a:r>
              <a:rPr lang="en-US" b="1" dirty="0"/>
              <a:t>Immunosuppressants:</a:t>
            </a:r>
            <a:r>
              <a:rPr lang="en-US" dirty="0"/>
              <a:t> Corticosteroids, calcineurin inhibitors (cyclosporine, tacrolimus), monoclonal antibodies.</a:t>
            </a:r>
          </a:p>
          <a:p>
            <a:r>
              <a:rPr lang="en-US" b="1" dirty="0"/>
              <a:t>Immunostimulants:</a:t>
            </a:r>
            <a:r>
              <a:rPr lang="en-US" dirty="0"/>
              <a:t> Cytokines (IL-2, interferons), vaccines, colony-stimulating factors.</a:t>
            </a:r>
          </a:p>
        </p:txBody>
      </p:sp>
      <p:sp>
        <p:nvSpPr>
          <p:cNvPr id="4" name="Slide Number Placeholder 3">
            <a:extLst>
              <a:ext uri="{FF2B5EF4-FFF2-40B4-BE49-F238E27FC236}">
                <a16:creationId xmlns:a16="http://schemas.microsoft.com/office/drawing/2014/main" id="{4EFA6E9D-6DD1-4817-A3DD-B671FFFD802C}"/>
              </a:ext>
            </a:extLst>
          </p:cNvPr>
          <p:cNvSpPr>
            <a:spLocks noGrp="1"/>
          </p:cNvSpPr>
          <p:nvPr>
            <p:ph type="sldNum" sz="quarter" idx="12"/>
          </p:nvPr>
        </p:nvSpPr>
        <p:spPr/>
        <p:txBody>
          <a:bodyPr/>
          <a:lstStyle/>
          <a:p>
            <a:fld id="{6371683C-20FE-4214-A964-6DC9A4DB5CFA}" type="slidenum">
              <a:rPr lang="en-GB" smtClean="0"/>
              <a:t>2</a:t>
            </a:fld>
            <a:endParaRPr lang="en-GB"/>
          </a:p>
        </p:txBody>
      </p:sp>
      <p:sp>
        <p:nvSpPr>
          <p:cNvPr id="2" name="Rectangle 1">
            <a:extLst>
              <a:ext uri="{FF2B5EF4-FFF2-40B4-BE49-F238E27FC236}">
                <a16:creationId xmlns:a16="http://schemas.microsoft.com/office/drawing/2014/main" id="{DA3B4182-5289-44E4-9135-2229995DB1BC}"/>
              </a:ext>
            </a:extLst>
          </p:cNvPr>
          <p:cNvSpPr/>
          <p:nvPr/>
        </p:nvSpPr>
        <p:spPr>
          <a:xfrm>
            <a:off x="3326296" y="136525"/>
            <a:ext cx="7301947" cy="646331"/>
          </a:xfrm>
          <a:prstGeom prst="rect">
            <a:avLst/>
          </a:prstGeom>
        </p:spPr>
        <p:txBody>
          <a:bodyPr wrap="square">
            <a:spAutoFit/>
          </a:bodyPr>
          <a:lstStyle/>
          <a:p>
            <a:r>
              <a:rPr lang="en-US" sz="3600" b="1" i="0" u="none" strike="noStrike" dirty="0">
                <a:solidFill>
                  <a:srgbClr val="000000"/>
                </a:solidFill>
                <a:effectLst/>
                <a:latin typeface="Garamond" panose="02020404030301010803" pitchFamily="18" charset="0"/>
              </a:rPr>
              <a:t>Immunopharmacology</a:t>
            </a:r>
            <a:endParaRPr lang="en-US" sz="3600" dirty="0"/>
          </a:p>
        </p:txBody>
      </p:sp>
    </p:spTree>
    <p:extLst>
      <p:ext uri="{BB962C8B-B14F-4D97-AF65-F5344CB8AC3E}">
        <p14:creationId xmlns:p14="http://schemas.microsoft.com/office/powerpoint/2010/main" val="31258044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E26B54-0EE2-481A-B51A-026BA2EEAB6E}"/>
              </a:ext>
            </a:extLst>
          </p:cNvPr>
          <p:cNvSpPr>
            <a:spLocks noGrp="1"/>
          </p:cNvSpPr>
          <p:nvPr>
            <p:ph idx="1"/>
          </p:nvPr>
        </p:nvSpPr>
        <p:spPr>
          <a:xfrm>
            <a:off x="251791" y="136525"/>
            <a:ext cx="11102009" cy="6040438"/>
          </a:xfrm>
        </p:spPr>
        <p:txBody>
          <a:bodyPr/>
          <a:lstStyle/>
          <a:p>
            <a:pPr marL="0" indent="0">
              <a:buNone/>
            </a:pPr>
            <a:endParaRPr lang="en-US" dirty="0"/>
          </a:p>
          <a:p>
            <a:pPr marL="0" lvl="0" indent="0">
              <a:buNone/>
            </a:pPr>
            <a:r>
              <a:rPr lang="en-US" sz="2600" dirty="0">
                <a:solidFill>
                  <a:prstClr val="black"/>
                </a:solidFill>
              </a:rPr>
              <a:t>HIV (human immunodeficiency virus) is a virus that attacks the body's immune system. If HIV is not treated, it can lead to AIDS (acquired immunodeficiency syndrome).</a:t>
            </a:r>
          </a:p>
          <a:p>
            <a:pPr marL="0" lvl="0" indent="0">
              <a:buNone/>
            </a:pPr>
            <a:r>
              <a:rPr lang="en-US" sz="2600" dirty="0">
                <a:solidFill>
                  <a:prstClr val="black"/>
                </a:solidFill>
              </a:rPr>
              <a:t>There is currently no effective cure. Once people get HIV, they have it for life.</a:t>
            </a:r>
          </a:p>
          <a:p>
            <a:pPr marL="0" lvl="0" indent="0">
              <a:buNone/>
            </a:pPr>
            <a:r>
              <a:rPr lang="en-US" sz="2600" dirty="0">
                <a:solidFill>
                  <a:prstClr val="black"/>
                </a:solidFill>
              </a:rPr>
              <a:t>But with proper medical care, HIV can be controlled. People with HIV who get effective HIV treatment can live long, healthy lives and protect their partners.</a:t>
            </a:r>
          </a:p>
        </p:txBody>
      </p:sp>
      <p:sp>
        <p:nvSpPr>
          <p:cNvPr id="4" name="Slide Number Placeholder 3">
            <a:extLst>
              <a:ext uri="{FF2B5EF4-FFF2-40B4-BE49-F238E27FC236}">
                <a16:creationId xmlns:a16="http://schemas.microsoft.com/office/drawing/2014/main" id="{9E3A2DC1-E670-40F2-A405-493B3826579A}"/>
              </a:ext>
            </a:extLst>
          </p:cNvPr>
          <p:cNvSpPr>
            <a:spLocks noGrp="1"/>
          </p:cNvSpPr>
          <p:nvPr>
            <p:ph type="sldNum" sz="quarter" idx="12"/>
          </p:nvPr>
        </p:nvSpPr>
        <p:spPr/>
        <p:txBody>
          <a:bodyPr/>
          <a:lstStyle/>
          <a:p>
            <a:fld id="{6371683C-20FE-4214-A964-6DC9A4DB5CFA}" type="slidenum">
              <a:rPr lang="en-GB" smtClean="0"/>
              <a:t>3</a:t>
            </a:fld>
            <a:endParaRPr lang="en-GB"/>
          </a:p>
        </p:txBody>
      </p:sp>
    </p:spTree>
    <p:extLst>
      <p:ext uri="{BB962C8B-B14F-4D97-AF65-F5344CB8AC3E}">
        <p14:creationId xmlns:p14="http://schemas.microsoft.com/office/powerpoint/2010/main" val="5226311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371683C-20FE-4214-A964-6DC9A4DB5CFA}" type="slidenum">
              <a:rPr lang="en-GB" smtClean="0"/>
              <a:t>4</a:t>
            </a:fld>
            <a:endParaRPr lang="en-GB"/>
          </a:p>
        </p:txBody>
      </p:sp>
      <p:sp>
        <p:nvSpPr>
          <p:cNvPr id="11" name="Title 10">
            <a:extLst>
              <a:ext uri="{FF2B5EF4-FFF2-40B4-BE49-F238E27FC236}">
                <a16:creationId xmlns:a16="http://schemas.microsoft.com/office/drawing/2014/main" id="{8C969800-DD89-40FE-B51F-4B0F1B82E666}"/>
              </a:ext>
            </a:extLst>
          </p:cNvPr>
          <p:cNvSpPr>
            <a:spLocks noGrp="1"/>
          </p:cNvSpPr>
          <p:nvPr>
            <p:ph type="title"/>
          </p:nvPr>
        </p:nvSpPr>
        <p:spPr>
          <a:xfrm>
            <a:off x="838200" y="83518"/>
            <a:ext cx="10515600" cy="589032"/>
          </a:xfrm>
        </p:spPr>
        <p:txBody>
          <a:bodyPr>
            <a:normAutofit fontScale="90000"/>
          </a:bodyPr>
          <a:lstStyle/>
          <a:p>
            <a:r>
              <a:rPr lang="en-US" dirty="0"/>
              <a:t>                              AIDS</a:t>
            </a:r>
          </a:p>
        </p:txBody>
      </p:sp>
      <p:sp>
        <p:nvSpPr>
          <p:cNvPr id="23" name="Rectangle 22">
            <a:extLst>
              <a:ext uri="{FF2B5EF4-FFF2-40B4-BE49-F238E27FC236}">
                <a16:creationId xmlns:a16="http://schemas.microsoft.com/office/drawing/2014/main" id="{C459F382-8136-44F2-A403-78BFA847A708}"/>
              </a:ext>
            </a:extLst>
          </p:cNvPr>
          <p:cNvSpPr/>
          <p:nvPr/>
        </p:nvSpPr>
        <p:spPr>
          <a:xfrm>
            <a:off x="3339547" y="278297"/>
            <a:ext cx="5552661" cy="646331"/>
          </a:xfrm>
          <a:prstGeom prst="rect">
            <a:avLst/>
          </a:prstGeom>
        </p:spPr>
        <p:txBody>
          <a:bodyPr wrap="square">
            <a:spAutoFit/>
          </a:bodyPr>
          <a:lstStyle/>
          <a:p>
            <a:endParaRPr lang="en-US" sz="3600" dirty="0">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B6F6D612-978A-ACE5-4206-73A1C0D69F49}"/>
              </a:ext>
            </a:extLst>
          </p:cNvPr>
          <p:cNvSpPr txBox="1"/>
          <p:nvPr/>
        </p:nvSpPr>
        <p:spPr>
          <a:xfrm>
            <a:off x="689112" y="672550"/>
            <a:ext cx="10664687" cy="1569660"/>
          </a:xfrm>
          <a:prstGeom prst="rect">
            <a:avLst/>
          </a:prstGeom>
          <a:noFill/>
        </p:spPr>
        <p:txBody>
          <a:bodyPr wrap="square">
            <a:spAutoFit/>
          </a:bodyPr>
          <a:lstStyle/>
          <a:p>
            <a:r>
              <a:rPr lang="en-US" sz="2400" dirty="0">
                <a:latin typeface="Times New Roman" panose="02020603050405020304" pitchFamily="18" charset="0"/>
                <a:cs typeface="Times New Roman" panose="02020603050405020304" pitchFamily="18" charset="0"/>
              </a:rPr>
              <a:t>AIDS stands for acquired immunodeficiency syndrome. AIDS is the most advanced stage of HIV infection. HIV attacks and destroys the infection-fighting CD4 cells (CD4 T lymphocyte) of the immune system. The loss of CD4 cells makes it difficult for the body to fight off infections, illnesses, and certain cancers</a:t>
            </a:r>
            <a:r>
              <a:rPr lang="en-US" sz="2000" dirty="0">
                <a:latin typeface="Times New Roman" panose="02020603050405020304" pitchFamily="18" charset="0"/>
                <a:cs typeface="Times New Roman" panose="02020603050405020304" pitchFamily="18" charset="0"/>
              </a:rPr>
              <a:t>.</a:t>
            </a:r>
          </a:p>
        </p:txBody>
      </p:sp>
      <p:pic>
        <p:nvPicPr>
          <p:cNvPr id="4" name="Picture 3">
            <a:extLst>
              <a:ext uri="{FF2B5EF4-FFF2-40B4-BE49-F238E27FC236}">
                <a16:creationId xmlns:a16="http://schemas.microsoft.com/office/drawing/2014/main" id="{488B6960-2E09-B683-F9B5-2E24673A96F3}"/>
              </a:ext>
            </a:extLst>
          </p:cNvPr>
          <p:cNvPicPr>
            <a:picLocks noChangeAspect="1"/>
          </p:cNvPicPr>
          <p:nvPr/>
        </p:nvPicPr>
        <p:blipFill>
          <a:blip r:embed="rId2"/>
          <a:stretch>
            <a:fillRect/>
          </a:stretch>
        </p:blipFill>
        <p:spPr>
          <a:xfrm>
            <a:off x="3339547" y="2518091"/>
            <a:ext cx="4499976" cy="3181252"/>
          </a:xfrm>
          <a:prstGeom prst="rect">
            <a:avLst/>
          </a:prstGeom>
        </p:spPr>
      </p:pic>
      <p:sp>
        <p:nvSpPr>
          <p:cNvPr id="6" name="Rectangle 5">
            <a:extLst>
              <a:ext uri="{FF2B5EF4-FFF2-40B4-BE49-F238E27FC236}">
                <a16:creationId xmlns:a16="http://schemas.microsoft.com/office/drawing/2014/main" id="{3EBFFEC3-5DDA-715A-83AA-4CA7271A95A6}"/>
              </a:ext>
            </a:extLst>
          </p:cNvPr>
          <p:cNvSpPr/>
          <p:nvPr/>
        </p:nvSpPr>
        <p:spPr>
          <a:xfrm>
            <a:off x="3832964" y="6210371"/>
            <a:ext cx="5323562" cy="369332"/>
          </a:xfrm>
          <a:prstGeom prst="rect">
            <a:avLst/>
          </a:prstGeom>
        </p:spPr>
        <p:txBody>
          <a:bodyPr wrap="square">
            <a:spAutoFit/>
          </a:bodyPr>
          <a:lstStyle/>
          <a:p>
            <a:r>
              <a:rPr lang="en-GB" dirty="0"/>
              <a:t>Acquired immunodeficiency syndrome</a:t>
            </a:r>
          </a:p>
        </p:txBody>
      </p:sp>
    </p:spTree>
    <p:extLst>
      <p:ext uri="{BB962C8B-B14F-4D97-AF65-F5344CB8AC3E}">
        <p14:creationId xmlns:p14="http://schemas.microsoft.com/office/powerpoint/2010/main" val="4526083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371683C-20FE-4214-A964-6DC9A4DB5CFA}" type="slidenum">
              <a:rPr lang="en-GB" smtClean="0"/>
              <a:t>5</a:t>
            </a:fld>
            <a:endParaRPr lang="en-GB"/>
          </a:p>
        </p:txBody>
      </p:sp>
      <p:sp>
        <p:nvSpPr>
          <p:cNvPr id="13" name="TextBox 12">
            <a:extLst>
              <a:ext uri="{FF2B5EF4-FFF2-40B4-BE49-F238E27FC236}">
                <a16:creationId xmlns:a16="http://schemas.microsoft.com/office/drawing/2014/main" id="{C8386A68-80FA-BC96-B323-A5D81E978718}"/>
              </a:ext>
            </a:extLst>
          </p:cNvPr>
          <p:cNvSpPr txBox="1"/>
          <p:nvPr/>
        </p:nvSpPr>
        <p:spPr>
          <a:xfrm>
            <a:off x="318052" y="136525"/>
            <a:ext cx="11606725" cy="6801862"/>
          </a:xfrm>
          <a:prstGeom prst="rect">
            <a:avLst/>
          </a:prstGeom>
          <a:noFill/>
        </p:spPr>
        <p:txBody>
          <a:bodyPr wrap="square">
            <a:spAutoFit/>
          </a:bodyPr>
          <a:lstStyle/>
          <a:p>
            <a:r>
              <a:rPr lang="en-US" sz="2000" b="1" dirty="0">
                <a:latin typeface="Times New Roman" panose="02020603050405020304" pitchFamily="18" charset="0"/>
                <a:cs typeface="Times New Roman" panose="02020603050405020304" pitchFamily="18" charset="0"/>
              </a:rPr>
              <a:t>                                                                 Types of HIV medicines</a:t>
            </a:r>
            <a:br>
              <a:rPr lang="en-US" sz="2000" dirty="0">
                <a:latin typeface="Times New Roman" panose="02020603050405020304" pitchFamily="18" charset="0"/>
                <a:cs typeface="Times New Roman" panose="02020603050405020304" pitchFamily="18" charset="0"/>
              </a:rPr>
            </a:br>
            <a:r>
              <a:rPr lang="en-US" sz="2000" b="1" dirty="0">
                <a:latin typeface="Times New Roman" panose="02020603050405020304" pitchFamily="18" charset="0"/>
                <a:cs typeface="Times New Roman" panose="02020603050405020304" pitchFamily="18" charset="0"/>
              </a:rPr>
              <a:t>There are many different types (called classes) of HIV medicines. </a:t>
            </a:r>
            <a:br>
              <a:rPr lang="en-US" sz="2000" b="1"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Some work by blocking or changing enzymes that HIV needs to make copies of itself. This prevents HIV from copying itself, which reduces the amount of HIV in the body. Several types of medicines do this:</a:t>
            </a:r>
          </a:p>
          <a:p>
            <a:pPr marL="285750" indent="-28575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Nucleoside(</a:t>
            </a:r>
            <a:r>
              <a:rPr lang="en-US" b="1" dirty="0">
                <a:solidFill>
                  <a:srgbClr val="FF0000"/>
                </a:solidFill>
              </a:rPr>
              <a:t>a compound (such as guanosine or adenosine) that consists of a purine or pyrimidine base combined with deoxyribose or ribose and is found especially in DNA or RNA</a:t>
            </a:r>
            <a:r>
              <a:rPr lang="en-US" dirty="0"/>
              <a:t>)</a:t>
            </a:r>
            <a:r>
              <a:rPr lang="en-US" sz="2000" dirty="0">
                <a:latin typeface="Times New Roman" panose="02020603050405020304" pitchFamily="18" charset="0"/>
                <a:cs typeface="Times New Roman" panose="02020603050405020304" pitchFamily="18" charset="0"/>
              </a:rPr>
              <a:t> reverse transcriptase inhibitors (NRTIs) block an enzyme called reverse transcriptase</a:t>
            </a:r>
          </a:p>
          <a:p>
            <a:pPr marL="285750" indent="-28575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Non-nucleoside reverse transcriptase(</a:t>
            </a:r>
            <a:r>
              <a:rPr lang="en-US" sz="2000" b="1" dirty="0">
                <a:solidFill>
                  <a:srgbClr val="FF0000"/>
                </a:solidFill>
                <a:latin typeface="Times New Roman" panose="02020603050405020304" pitchFamily="18" charset="0"/>
                <a:cs typeface="Times New Roman" panose="02020603050405020304" pitchFamily="18" charset="0"/>
              </a:rPr>
              <a:t>an enzyme that </a:t>
            </a:r>
            <a:r>
              <a:rPr lang="en-US" sz="2000" b="1" dirty="0" err="1">
                <a:solidFill>
                  <a:srgbClr val="FF0000"/>
                </a:solidFill>
                <a:latin typeface="Times New Roman" panose="02020603050405020304" pitchFamily="18" charset="0"/>
                <a:cs typeface="Times New Roman" panose="02020603050405020304" pitchFamily="18" charset="0"/>
              </a:rPr>
              <a:t>catalyses</a:t>
            </a:r>
            <a:r>
              <a:rPr lang="en-US" sz="2000" b="1" dirty="0">
                <a:solidFill>
                  <a:srgbClr val="FF0000"/>
                </a:solidFill>
                <a:latin typeface="Times New Roman" panose="02020603050405020304" pitchFamily="18" charset="0"/>
                <a:cs typeface="Times New Roman" panose="02020603050405020304" pitchFamily="18" charset="0"/>
              </a:rPr>
              <a:t> the formation of RNA from a DNA template during transcription</a:t>
            </a:r>
            <a:r>
              <a:rPr lang="en-US" sz="2000" dirty="0">
                <a:latin typeface="Times New Roman" panose="02020603050405020304" pitchFamily="18" charset="0"/>
                <a:cs typeface="Times New Roman" panose="02020603050405020304" pitchFamily="18" charset="0"/>
              </a:rPr>
              <a:t>) inhibitors (NNRTIs) bind to and later change reverse transcriptase</a:t>
            </a:r>
          </a:p>
          <a:p>
            <a:pPr marL="285750" indent="-28575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Integrase(</a:t>
            </a:r>
            <a:r>
              <a:rPr lang="en-US" sz="2000" b="1" dirty="0">
                <a:solidFill>
                  <a:srgbClr val="FF0000"/>
                </a:solidFill>
                <a:latin typeface="Times New Roman" panose="02020603050405020304" pitchFamily="18" charset="0"/>
                <a:cs typeface="Times New Roman" panose="02020603050405020304" pitchFamily="18" charset="0"/>
              </a:rPr>
              <a:t>An enzyme found in HIV and other retroviruses</a:t>
            </a:r>
            <a:r>
              <a:rPr lang="en-US" sz="2000" dirty="0">
                <a:latin typeface="Times New Roman" panose="02020603050405020304" pitchFamily="18" charset="0"/>
                <a:cs typeface="Times New Roman" panose="02020603050405020304" pitchFamily="18" charset="0"/>
              </a:rPr>
              <a:t>). inhibitors, also called integrase strand transfer inhibitors (INSTIs), block an enzyme called integrase</a:t>
            </a:r>
          </a:p>
          <a:p>
            <a:pPr marL="285750" indent="-28575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Protease inhibitors (PIs) block an enzyme called protease</a:t>
            </a:r>
          </a:p>
          <a:p>
            <a:r>
              <a:rPr lang="en-US" sz="2000" b="1" dirty="0">
                <a:latin typeface="Times New Roman" panose="02020603050405020304" pitchFamily="18" charset="0"/>
                <a:cs typeface="Times New Roman" panose="02020603050405020304" pitchFamily="18" charset="0"/>
              </a:rPr>
              <a:t>           Some types of HIV medicines interfere with HIV's ability to infect CD4 immune system cells</a:t>
            </a:r>
            <a:endParaRPr lang="en-US" sz="20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Fusion inhibitors block HIV from entering the cells</a:t>
            </a:r>
          </a:p>
          <a:p>
            <a:pPr marL="285750" indent="-28575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CCR5(</a:t>
            </a:r>
            <a:r>
              <a:rPr lang="en-US" sz="2000" b="1" dirty="0">
                <a:solidFill>
                  <a:srgbClr val="FF0000"/>
                </a:solidFill>
                <a:latin typeface="Times New Roman" panose="02020603050405020304" pitchFamily="18" charset="0"/>
                <a:cs typeface="Times New Roman" panose="02020603050405020304" pitchFamily="18" charset="0"/>
              </a:rPr>
              <a:t>A protein on the surface of certain immune system cells, including CD4 T lymphocytes CD4 cells) </a:t>
            </a:r>
            <a:r>
              <a:rPr lang="en-US" sz="2000" dirty="0">
                <a:latin typeface="Times New Roman" panose="02020603050405020304" pitchFamily="18" charset="0"/>
                <a:cs typeface="Times New Roman" panose="02020603050405020304" pitchFamily="18" charset="0"/>
              </a:rPr>
              <a:t>antagonists and post-attachment inhibitors block different molecules on the CD4 cells. To infect a cell, HIV has to bind to two types of molecules on the cell's surface. Blocking either of these molecules prevents HIV from entering the cells.</a:t>
            </a:r>
          </a:p>
          <a:p>
            <a:pPr marL="285750" indent="-28575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Attachment inhibitors bind to a specific protein on the outer surface of HIV. This prevents HIV from entering the cell</a:t>
            </a:r>
            <a:br>
              <a:rPr lang="en-US" dirty="0">
                <a:latin typeface="Times New Roman" panose="02020603050405020304" pitchFamily="18" charset="0"/>
                <a:cs typeface="Times New Roman" panose="02020603050405020304" pitchFamily="18" charset="0"/>
              </a:rPr>
            </a:br>
            <a:br>
              <a:rPr lang="en-US" dirty="0"/>
            </a:br>
            <a:endParaRPr lang="en-US" dirty="0"/>
          </a:p>
        </p:txBody>
      </p:sp>
    </p:spTree>
    <p:extLst>
      <p:ext uri="{BB962C8B-B14F-4D97-AF65-F5344CB8AC3E}">
        <p14:creationId xmlns:p14="http://schemas.microsoft.com/office/powerpoint/2010/main" val="12485767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371683C-20FE-4214-A964-6DC9A4DB5CFA}" type="slidenum">
              <a:rPr lang="en-GB" smtClean="0"/>
              <a:t>6</a:t>
            </a:fld>
            <a:endParaRPr lang="en-GB"/>
          </a:p>
        </p:txBody>
      </p:sp>
      <p:sp>
        <p:nvSpPr>
          <p:cNvPr id="3" name="Title 2">
            <a:extLst>
              <a:ext uri="{FF2B5EF4-FFF2-40B4-BE49-F238E27FC236}">
                <a16:creationId xmlns:a16="http://schemas.microsoft.com/office/drawing/2014/main" id="{465F78C4-D962-280B-BAD0-F3BC203FEDFB}"/>
              </a:ext>
            </a:extLst>
          </p:cNvPr>
          <p:cNvSpPr>
            <a:spLocks noGrp="1"/>
          </p:cNvSpPr>
          <p:nvPr>
            <p:ph type="title"/>
          </p:nvPr>
        </p:nvSpPr>
        <p:spPr>
          <a:xfrm>
            <a:off x="516834" y="-1866900"/>
            <a:ext cx="10494065" cy="9289635"/>
          </a:xfrm>
        </p:spPr>
        <p:txBody>
          <a:bodyPr>
            <a:noAutofit/>
          </a:bodyPr>
          <a:lstStyle/>
          <a:p>
            <a:r>
              <a:rPr lang="en-US" sz="2400" dirty="0">
                <a:latin typeface="Times New Roman" panose="02020603050405020304" pitchFamily="18" charset="0"/>
                <a:cs typeface="Times New Roman" panose="02020603050405020304" pitchFamily="18" charset="0"/>
              </a:rPr>
              <a:t>A </a:t>
            </a:r>
            <a:r>
              <a:rPr lang="en-US" sz="2400" b="1" dirty="0">
                <a:latin typeface="Times New Roman" panose="02020603050405020304" pitchFamily="18" charset="0"/>
                <a:cs typeface="Times New Roman" panose="02020603050405020304" pitchFamily="18" charset="0"/>
              </a:rPr>
              <a:t>vaccine</a:t>
            </a:r>
            <a:r>
              <a:rPr lang="en-US" sz="2400" dirty="0">
                <a:latin typeface="Times New Roman" panose="02020603050405020304" pitchFamily="18" charset="0"/>
                <a:cs typeface="Times New Roman" panose="02020603050405020304" pitchFamily="18" charset="0"/>
              </a:rPr>
              <a:t> is a biological preparation that provides active acquired immunity to a particular infectious or malignant disease. The safety and effectiveness of vaccines has been widely studied and verified. A vaccine typically contains an agent that resembles a disease-causing microorganism and is often made from weakened or killed forms of the microbe, its toxins, or one of its surface proteins. The agent stimulates the body's immune system to recognize the agent as a threat, destroy it, and recognize further and destroy any of the microorganisms associated with that agent that it may encounter in the future.</a:t>
            </a:r>
            <a:br>
              <a:rPr lang="en-US" sz="2400" dirty="0">
                <a:latin typeface="Times New Roman" panose="02020603050405020304" pitchFamily="18" charset="0"/>
                <a:cs typeface="Times New Roman" panose="02020603050405020304" pitchFamily="18" charset="0"/>
              </a:rPr>
            </a:br>
            <a:br>
              <a:rPr lang="en-US" sz="2400" dirty="0">
                <a:latin typeface="Times New Roman" panose="02020603050405020304" pitchFamily="18" charset="0"/>
                <a:cs typeface="Times New Roman" panose="02020603050405020304" pitchFamily="18" charset="0"/>
              </a:rPr>
            </a:br>
            <a:br>
              <a:rPr lang="en-US"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p:txBody>
      </p:sp>
      <p:pic>
        <p:nvPicPr>
          <p:cNvPr id="3074" name="Picture 2" descr="Vaccines Are Important—But What Are ...">
            <a:extLst>
              <a:ext uri="{FF2B5EF4-FFF2-40B4-BE49-F238E27FC236}">
                <a16:creationId xmlns:a16="http://schemas.microsoft.com/office/drawing/2014/main" id="{271F1827-6FD4-6820-6A59-885C28A1173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25439" y="3996085"/>
            <a:ext cx="2847975" cy="1777435"/>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The Story of the Johnson &amp; Johnson COVID-19 Vaccine">
            <a:extLst>
              <a:ext uri="{FF2B5EF4-FFF2-40B4-BE49-F238E27FC236}">
                <a16:creationId xmlns:a16="http://schemas.microsoft.com/office/drawing/2014/main" id="{F54950D7-8191-5B44-1486-1B1EC82F612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2932" y="4173320"/>
            <a:ext cx="2619375" cy="1743075"/>
          </a:xfrm>
          <a:prstGeom prst="rect">
            <a:avLst/>
          </a:prstGeom>
          <a:noFill/>
          <a:extLst>
            <a:ext uri="{909E8E84-426E-40DD-AFC4-6F175D3DCCD1}">
              <a14:hiddenFill xmlns:a14="http://schemas.microsoft.com/office/drawing/2010/main">
                <a:solidFill>
                  <a:srgbClr val="FFFFFF"/>
                </a:solidFill>
              </a14:hiddenFill>
            </a:ext>
          </a:extLst>
        </p:spPr>
      </p:pic>
      <p:pic>
        <p:nvPicPr>
          <p:cNvPr id="3082" name="Picture 10" descr="International Organizations, Vaccine ...">
            <a:extLst>
              <a:ext uri="{FF2B5EF4-FFF2-40B4-BE49-F238E27FC236}">
                <a16:creationId xmlns:a16="http://schemas.microsoft.com/office/drawing/2014/main" id="{5D99C695-2499-41E9-46D5-4E4E9B598CE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00500" y="3996085"/>
            <a:ext cx="3149600" cy="19203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30771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371683C-20FE-4214-A964-6DC9A4DB5CFA}" type="slidenum">
              <a:rPr lang="en-GB" smtClean="0"/>
              <a:t>7</a:t>
            </a:fld>
            <a:endParaRPr lang="en-GB"/>
          </a:p>
        </p:txBody>
      </p:sp>
      <p:sp>
        <p:nvSpPr>
          <p:cNvPr id="3" name="Rectangle 2"/>
          <p:cNvSpPr/>
          <p:nvPr/>
        </p:nvSpPr>
        <p:spPr>
          <a:xfrm>
            <a:off x="5008247" y="6356350"/>
            <a:ext cx="184730" cy="307777"/>
          </a:xfrm>
          <a:prstGeom prst="rect">
            <a:avLst/>
          </a:prstGeom>
        </p:spPr>
        <p:txBody>
          <a:bodyPr wrap="none">
            <a:spAutoFit/>
          </a:bodyPr>
          <a:lstStyle/>
          <a:p>
            <a:pPr algn="ctr"/>
            <a:endParaRPr lang="en-GB" sz="1400" dirty="0">
              <a:latin typeface="Cambria" panose="02040503050406030204" pitchFamily="18" charset="0"/>
              <a:ea typeface="Cambria" panose="02040503050406030204" pitchFamily="18" charset="0"/>
            </a:endParaRPr>
          </a:p>
        </p:txBody>
      </p:sp>
      <p:sp>
        <p:nvSpPr>
          <p:cNvPr id="13" name="AutoShape 2" descr="Adverse drug reaction - Wikipedia">
            <a:extLst>
              <a:ext uri="{FF2B5EF4-FFF2-40B4-BE49-F238E27FC236}">
                <a16:creationId xmlns:a16="http://schemas.microsoft.com/office/drawing/2014/main" id="{0E9D2F88-1A60-4647-AB2B-3E94D4BA5888}"/>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Subtitle 3">
            <a:extLst>
              <a:ext uri="{FF2B5EF4-FFF2-40B4-BE49-F238E27FC236}">
                <a16:creationId xmlns:a16="http://schemas.microsoft.com/office/drawing/2014/main" id="{E5E89600-C418-E8FE-AF93-66296EA1EC8F}"/>
              </a:ext>
            </a:extLst>
          </p:cNvPr>
          <p:cNvSpPr>
            <a:spLocks noGrp="1"/>
          </p:cNvSpPr>
          <p:nvPr>
            <p:ph type="subTitle" idx="1"/>
          </p:nvPr>
        </p:nvSpPr>
        <p:spPr>
          <a:xfrm>
            <a:off x="1140661" y="1327759"/>
            <a:ext cx="9528132" cy="3930041"/>
          </a:xfrm>
        </p:spPr>
        <p:txBody>
          <a:bodyPr>
            <a:normAutofit/>
          </a:bodyPr>
          <a:lstStyle/>
          <a:p>
            <a:pPr algn="l"/>
            <a:r>
              <a:rPr lang="en-US" dirty="0">
                <a:latin typeface="Times New Roman" panose="02020603050405020304" pitchFamily="18" charset="0"/>
                <a:cs typeface="Times New Roman" panose="02020603050405020304" pitchFamily="18" charset="0"/>
              </a:rPr>
              <a:t>Vaccines and sera</a:t>
            </a:r>
          </a:p>
          <a:p>
            <a:pPr algn="l"/>
            <a:endParaRPr lang="en-US" dirty="0">
              <a:latin typeface="Times New Roman" panose="02020603050405020304" pitchFamily="18" charset="0"/>
              <a:cs typeface="Times New Roman" panose="02020603050405020304" pitchFamily="18" charset="0"/>
            </a:endParaRPr>
          </a:p>
        </p:txBody>
      </p:sp>
      <p:pic>
        <p:nvPicPr>
          <p:cNvPr id="1026" name="Picture 2" descr="Vaccines Antibody illustration 01_29 Oct">
            <a:extLst>
              <a:ext uri="{FF2B5EF4-FFF2-40B4-BE49-F238E27FC236}">
                <a16:creationId xmlns:a16="http://schemas.microsoft.com/office/drawing/2014/main" id="{E5001AD1-02DF-1EC4-2FB7-F9F282A2B00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1793" y="0"/>
            <a:ext cx="11428413"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03766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40FF79-2427-C836-E400-731F6EA6F506}"/>
              </a:ext>
            </a:extLst>
          </p:cNvPr>
          <p:cNvSpPr>
            <a:spLocks noGrp="1"/>
          </p:cNvSpPr>
          <p:nvPr>
            <p:ph idx="1"/>
          </p:nvPr>
        </p:nvSpPr>
        <p:spPr>
          <a:xfrm>
            <a:off x="583096" y="318052"/>
            <a:ext cx="10770704" cy="6233060"/>
          </a:xfrm>
        </p:spPr>
        <p:txBody>
          <a:bodyPr>
            <a:normAutofit fontScale="70000" lnSpcReduction="20000"/>
          </a:bodyPr>
          <a:lstStyle/>
          <a:p>
            <a:pPr marL="0" indent="0">
              <a:buNone/>
            </a:pPr>
            <a:r>
              <a:rPr lang="en-US" sz="4400" b="1" dirty="0"/>
              <a:t>                            Vaccine Types</a:t>
            </a:r>
          </a:p>
          <a:p>
            <a:pPr marL="0" indent="0">
              <a:buNone/>
            </a:pPr>
            <a:r>
              <a:rPr lang="en-US" dirty="0"/>
              <a:t>There are several different types of vaccines. </a:t>
            </a:r>
          </a:p>
          <a:p>
            <a:r>
              <a:rPr lang="en-US" dirty="0"/>
              <a:t>Inactivated vaccines</a:t>
            </a:r>
          </a:p>
          <a:p>
            <a:r>
              <a:rPr lang="en-US" dirty="0"/>
              <a:t>Live-attenuated (</a:t>
            </a:r>
            <a:r>
              <a:rPr lang="en-US" b="1" dirty="0">
                <a:solidFill>
                  <a:srgbClr val="FF0000"/>
                </a:solidFill>
              </a:rPr>
              <a:t>a very effective type of vaccine used in the prevention of diseases including influenza, chickenpox, measles</a:t>
            </a:r>
            <a:r>
              <a:rPr lang="en-US" dirty="0"/>
              <a:t>) vaccines</a:t>
            </a:r>
          </a:p>
          <a:p>
            <a:r>
              <a:rPr lang="en-US" dirty="0"/>
              <a:t>Messenger RNA (mRNA) vaccines</a:t>
            </a:r>
          </a:p>
          <a:p>
            <a:r>
              <a:rPr lang="en-US" dirty="0"/>
              <a:t>Subunit, recombinant, polysaccharide, and conjugate vaccines</a:t>
            </a:r>
          </a:p>
          <a:p>
            <a:r>
              <a:rPr lang="en-US" dirty="0"/>
              <a:t>Toxoid vaccines</a:t>
            </a:r>
          </a:p>
          <a:p>
            <a:r>
              <a:rPr lang="en-US" dirty="0"/>
              <a:t>Viral vector vaccines</a:t>
            </a:r>
          </a:p>
          <a:p>
            <a:r>
              <a:rPr lang="en-US" dirty="0"/>
              <a:t>Inactivated vaccines</a:t>
            </a:r>
          </a:p>
          <a:p>
            <a:r>
              <a:rPr lang="en-US" dirty="0"/>
              <a:t>Inactivated vaccines use the killed version of the germ that causes a disease.</a:t>
            </a:r>
          </a:p>
          <a:p>
            <a:pPr marL="0" indent="0">
              <a:buNone/>
            </a:pPr>
            <a:r>
              <a:rPr lang="en-US" b="1" dirty="0"/>
              <a:t>Inactivated vaccines usually don’t provide immunity (protection) that’s as strong as live vaccines. So you may need several doses over time (booster shots) in order to get ongoing immunity against diseases.</a:t>
            </a:r>
          </a:p>
          <a:p>
            <a:pPr marL="0" indent="0">
              <a:buNone/>
            </a:pPr>
            <a:r>
              <a:rPr lang="en-US" dirty="0"/>
              <a:t>Inactivated vaccines are used to protect against:</a:t>
            </a:r>
          </a:p>
          <a:p>
            <a:r>
              <a:rPr lang="en-US" dirty="0"/>
              <a:t>Hepatitis A  </a:t>
            </a:r>
          </a:p>
          <a:p>
            <a:r>
              <a:rPr lang="en-US" dirty="0"/>
              <a:t>Flu (shot only)</a:t>
            </a:r>
          </a:p>
          <a:p>
            <a:r>
              <a:rPr lang="en-US" dirty="0"/>
              <a:t>Polio (shot only)</a:t>
            </a:r>
          </a:p>
          <a:p>
            <a:r>
              <a:rPr lang="en-US" dirty="0"/>
              <a:t>Rabies</a:t>
            </a:r>
          </a:p>
          <a:p>
            <a:pPr marL="0" indent="0">
              <a:buNone/>
            </a:pPr>
            <a:endParaRPr lang="en-US" dirty="0"/>
          </a:p>
        </p:txBody>
      </p:sp>
      <p:sp>
        <p:nvSpPr>
          <p:cNvPr id="4" name="Slide Number Placeholder 3">
            <a:extLst>
              <a:ext uri="{FF2B5EF4-FFF2-40B4-BE49-F238E27FC236}">
                <a16:creationId xmlns:a16="http://schemas.microsoft.com/office/drawing/2014/main" id="{02135785-93CE-10C0-CBC2-DAFB5B7328FD}"/>
              </a:ext>
            </a:extLst>
          </p:cNvPr>
          <p:cNvSpPr>
            <a:spLocks noGrp="1"/>
          </p:cNvSpPr>
          <p:nvPr>
            <p:ph type="sldNum" sz="quarter" idx="12"/>
          </p:nvPr>
        </p:nvSpPr>
        <p:spPr/>
        <p:txBody>
          <a:bodyPr/>
          <a:lstStyle/>
          <a:p>
            <a:fld id="{6371683C-20FE-4214-A964-6DC9A4DB5CFA}" type="slidenum">
              <a:rPr lang="en-GB" smtClean="0"/>
              <a:t>8</a:t>
            </a:fld>
            <a:endParaRPr lang="en-GB"/>
          </a:p>
        </p:txBody>
      </p:sp>
    </p:spTree>
    <p:extLst>
      <p:ext uri="{BB962C8B-B14F-4D97-AF65-F5344CB8AC3E}">
        <p14:creationId xmlns:p14="http://schemas.microsoft.com/office/powerpoint/2010/main" val="38541507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FF9CF-BF47-7757-65EA-259C0553A712}"/>
              </a:ext>
            </a:extLst>
          </p:cNvPr>
          <p:cNvSpPr>
            <a:spLocks noGrp="1"/>
          </p:cNvSpPr>
          <p:nvPr>
            <p:ph type="title"/>
          </p:nvPr>
        </p:nvSpPr>
        <p:spPr>
          <a:xfrm>
            <a:off x="556590" y="-92765"/>
            <a:ext cx="11468395" cy="6556195"/>
          </a:xfrm>
        </p:spPr>
        <p:txBody>
          <a:bodyPr>
            <a:normAutofit fontScale="90000"/>
          </a:bodyPr>
          <a:lstStyle/>
          <a:p>
            <a:br>
              <a:rPr lang="en-US" sz="2200" b="1" dirty="0"/>
            </a:br>
            <a:br>
              <a:rPr lang="en-US" sz="2200" b="1" dirty="0"/>
            </a:br>
            <a:r>
              <a:rPr lang="en-US" sz="2200" b="1" dirty="0"/>
              <a:t>Live vaccines are used to protect against</a:t>
            </a:r>
            <a:r>
              <a:rPr lang="en-US" sz="2200" dirty="0"/>
              <a:t>:</a:t>
            </a:r>
            <a:br>
              <a:rPr lang="en-US" sz="2200" dirty="0"/>
            </a:br>
            <a:r>
              <a:rPr lang="en-US" sz="2200" dirty="0"/>
              <a:t>live vaccines also have some limitations. For example:</a:t>
            </a:r>
            <a:br>
              <a:rPr lang="en-US" sz="2200" dirty="0"/>
            </a:br>
            <a:r>
              <a:rPr lang="en-US" sz="2200" dirty="0"/>
              <a:t>Because they contain a small amount of the weakened live virus, some people should talk to their health care provider before receiving them, such as people with weakened immune systems, long-term health problems, or people who’ve had an organ transplant.</a:t>
            </a:r>
            <a:br>
              <a:rPr lang="en-US" sz="2200" dirty="0"/>
            </a:br>
            <a:r>
              <a:rPr lang="en-US" sz="2200" dirty="0"/>
              <a:t>They need to be kept cool, so they don’t travel well. That means they can’t be used in countries with limited access to refrigerators</a:t>
            </a:r>
            <a:br>
              <a:rPr lang="en-US" sz="2200" dirty="0"/>
            </a:br>
            <a:r>
              <a:rPr lang="en-US" sz="2200" dirty="0"/>
              <a:t>-Measles, mumps, rubella (MMR combined vaccine)</a:t>
            </a:r>
            <a:br>
              <a:rPr lang="en-US" sz="2200" dirty="0"/>
            </a:br>
            <a:r>
              <a:rPr lang="en-US" sz="2200" dirty="0"/>
              <a:t>-Rotavirus</a:t>
            </a:r>
            <a:br>
              <a:rPr lang="en-US" sz="2200" dirty="0"/>
            </a:br>
            <a:r>
              <a:rPr lang="en-US" sz="2200" dirty="0"/>
              <a:t>-Smallpox</a:t>
            </a:r>
            <a:br>
              <a:rPr lang="en-US" sz="2200" dirty="0"/>
            </a:br>
            <a:r>
              <a:rPr lang="en-US" sz="2200" dirty="0"/>
              <a:t>-Chickenpox</a:t>
            </a:r>
            <a:br>
              <a:rPr lang="en-US" sz="2200" dirty="0"/>
            </a:br>
            <a:r>
              <a:rPr lang="en-US" sz="2200" dirty="0"/>
              <a:t>-Yellow fever</a:t>
            </a:r>
            <a:br>
              <a:rPr lang="en-US" sz="2200" dirty="0"/>
            </a:br>
            <a:r>
              <a:rPr lang="en-US" sz="2200" dirty="0"/>
              <a:t>*</a:t>
            </a:r>
            <a:r>
              <a:rPr lang="en-US" sz="2200" b="1" dirty="0"/>
              <a:t>mRNA vaccines are used to protect against:</a:t>
            </a:r>
            <a:br>
              <a:rPr lang="en-US" sz="2200" dirty="0"/>
            </a:br>
            <a:r>
              <a:rPr lang="en-US" sz="2200" dirty="0"/>
              <a:t>COVID-19</a:t>
            </a:r>
            <a:br>
              <a:rPr lang="en-US" sz="2200" dirty="0"/>
            </a:br>
            <a:r>
              <a:rPr lang="en-US" sz="2200" b="1" dirty="0"/>
              <a:t>Subunit, recombinant, polysaccharide, and conjugate vaccines</a:t>
            </a:r>
            <a:br>
              <a:rPr lang="en-US" sz="2200" b="1" dirty="0"/>
            </a:br>
            <a:r>
              <a:rPr lang="en-US" sz="2200" dirty="0"/>
              <a:t>Hib (</a:t>
            </a:r>
            <a:r>
              <a:rPr lang="en-US" sz="2200" b="1" dirty="0">
                <a:solidFill>
                  <a:srgbClr val="FF0000"/>
                </a:solidFill>
              </a:rPr>
              <a:t>Haemophilus influenzae type b</a:t>
            </a:r>
            <a:r>
              <a:rPr lang="en-US" sz="2200" dirty="0"/>
              <a:t>) disease, Hepatitis B,HPV (Human papillomavirus),</a:t>
            </a:r>
            <a:br>
              <a:rPr lang="en-US" sz="2200" dirty="0"/>
            </a:br>
            <a:r>
              <a:rPr lang="en-US" sz="2200" dirty="0"/>
              <a:t>Whooping cough (part of the DTaP combined vaccine), Pneumococcal </a:t>
            </a:r>
            <a:r>
              <a:rPr lang="en-US" sz="2200" dirty="0" err="1"/>
              <a:t>disease,Meningococcal</a:t>
            </a:r>
            <a:r>
              <a:rPr lang="en-US" sz="2200" dirty="0"/>
              <a:t> disease</a:t>
            </a:r>
            <a:br>
              <a:rPr lang="en-US" sz="2200" dirty="0"/>
            </a:br>
            <a:r>
              <a:rPr lang="en-US" sz="2200" dirty="0"/>
              <a:t>-Shingles(</a:t>
            </a:r>
            <a:r>
              <a:rPr lang="en-US" sz="2200" b="1" dirty="0">
                <a:solidFill>
                  <a:srgbClr val="FF0000"/>
                </a:solidFill>
              </a:rPr>
              <a:t>Shingles is a common condition that causes a painful rash. It can sometimes lead to serious problems such as long-lasting pain, hearing loss or blindness</a:t>
            </a:r>
            <a:r>
              <a:rPr lang="en-US" sz="2200" dirty="0"/>
              <a:t>).</a:t>
            </a:r>
            <a:br>
              <a:rPr lang="en-US" sz="2200" dirty="0"/>
            </a:br>
            <a:r>
              <a:rPr lang="en-US" sz="2200" b="1" dirty="0"/>
              <a:t>Toxoid vaccines are used to protect against:</a:t>
            </a:r>
            <a:br>
              <a:rPr lang="en-US" sz="2200" b="1" dirty="0"/>
            </a:br>
            <a:r>
              <a:rPr lang="en-US" sz="2200" b="1" dirty="0"/>
              <a:t>-</a:t>
            </a:r>
            <a:r>
              <a:rPr lang="en-US" sz="2200" dirty="0"/>
              <a:t>Diphtheria</a:t>
            </a:r>
            <a:br>
              <a:rPr lang="en-US" sz="2200" dirty="0"/>
            </a:br>
            <a:r>
              <a:rPr lang="en-US" sz="2200" dirty="0"/>
              <a:t>-Tetanus</a:t>
            </a:r>
          </a:p>
        </p:txBody>
      </p:sp>
      <p:sp>
        <p:nvSpPr>
          <p:cNvPr id="4" name="Slide Number Placeholder 3">
            <a:extLst>
              <a:ext uri="{FF2B5EF4-FFF2-40B4-BE49-F238E27FC236}">
                <a16:creationId xmlns:a16="http://schemas.microsoft.com/office/drawing/2014/main" id="{55CBD27C-04B5-2874-6C23-BF228EEAA5B2}"/>
              </a:ext>
            </a:extLst>
          </p:cNvPr>
          <p:cNvSpPr>
            <a:spLocks noGrp="1"/>
          </p:cNvSpPr>
          <p:nvPr>
            <p:ph type="sldNum" sz="quarter" idx="12"/>
          </p:nvPr>
        </p:nvSpPr>
        <p:spPr/>
        <p:txBody>
          <a:bodyPr/>
          <a:lstStyle/>
          <a:p>
            <a:fld id="{6371683C-20FE-4214-A964-6DC9A4DB5CFA}" type="slidenum">
              <a:rPr lang="en-GB" smtClean="0"/>
              <a:t>9</a:t>
            </a:fld>
            <a:endParaRPr lang="en-GB"/>
          </a:p>
        </p:txBody>
      </p:sp>
    </p:spTree>
    <p:extLst>
      <p:ext uri="{BB962C8B-B14F-4D97-AF65-F5344CB8AC3E}">
        <p14:creationId xmlns:p14="http://schemas.microsoft.com/office/powerpoint/2010/main" val="16922199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2416</TotalTime>
  <Words>781</Words>
  <Application>Microsoft Office PowerPoint</Application>
  <PresentationFormat>Widescreen</PresentationFormat>
  <Paragraphs>128</Paragraphs>
  <Slides>17</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17</vt:i4>
      </vt:variant>
    </vt:vector>
  </HeadingPairs>
  <TitlesOfParts>
    <vt:vector size="26" baseType="lpstr">
      <vt:lpstr>Arial</vt:lpstr>
      <vt:lpstr>Calibri</vt:lpstr>
      <vt:lpstr>Calibri Light</vt:lpstr>
      <vt:lpstr>Cambria</vt:lpstr>
      <vt:lpstr>Garamond</vt:lpstr>
      <vt:lpstr>Google Sans</vt:lpstr>
      <vt:lpstr>Symbol</vt:lpstr>
      <vt:lpstr>Times New Roman</vt:lpstr>
      <vt:lpstr>Office Theme</vt:lpstr>
      <vt:lpstr>PHR 1103(09165105) Advanced Pharmacology and Clinical Toxicology  Immunopharmacology</vt:lpstr>
      <vt:lpstr>PowerPoint Presentation</vt:lpstr>
      <vt:lpstr>PowerPoint Presentation</vt:lpstr>
      <vt:lpstr>                              AIDS</vt:lpstr>
      <vt:lpstr>PowerPoint Presentation</vt:lpstr>
      <vt:lpstr>A vaccine is a biological preparation that provides active acquired immunity to a particular infectious or malignant disease. The safety and effectiveness of vaccines has been widely studied and verified. A vaccine typically contains an agent that resembles a disease-causing microorganism and is often made from weakened or killed forms of the microbe, its toxins, or one of its surface proteins. The agent stimulates the body's immune system to recognize the agent as a threat, destroy it, and recognize further and destroy any of the microorganisms associated with that agent that it may encounter in the future.   </vt:lpstr>
      <vt:lpstr>PowerPoint Presentation</vt:lpstr>
      <vt:lpstr>PowerPoint Presentation</vt:lpstr>
      <vt:lpstr>  Live vaccines are used to protect against: live vaccines also have some limitations. For example: Because they contain a small amount of the weakened live virus, some people should talk to their health care provider before receiving them, such as people with weakened immune systems, long-term health problems, or people who’ve had an organ transplant. They need to be kept cool, so they don’t travel well. That means they can’t be used in countries with limited access to refrigerators -Measles, mumps, rubella (MMR combined vaccine) -Rotavirus -Smallpox -Chickenpox -Yellow fever *mRNA vaccines are used to protect against: COVID-19 Subunit, recombinant, polysaccharide, and conjugate vaccines Hib (Haemophilus influenzae type b) disease, Hepatitis B,HPV (Human papillomavirus), Whooping cough (part of the DTaP combined vaccine), Pneumococcal disease,Meningococcal disease -Shingles(Shingles is a common condition that causes a painful rash. It can sometimes lead to serious problems such as long-lasting pain, hearing loss or blindness). Toxoid vaccines are used to protect against: -Diphtheria -Tetanus</vt:lpstr>
      <vt:lpstr>PowerPoint Presentation</vt:lpstr>
      <vt:lpstr>PowerPoint Presentation</vt:lpstr>
      <vt:lpstr>PowerPoint Presentation</vt:lpstr>
      <vt:lpstr>PowerPoint Presentation</vt:lpstr>
      <vt:lpstr>Immunoassay (IA) is a biochemical test that measures the presence or concentration of a macromolecule or a small molecule in a solution through the use of an antibody (usually) or an antigen (sometimes).  test results can provide information about a disease that may help in planning treatment (for example, when estrogen receptors are measured in breast cancer).</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Advanced Pharmacology and Clinical Toxicology</dc:title>
  <dc:creator>user</dc:creator>
  <cp:lastModifiedBy>User</cp:lastModifiedBy>
  <cp:revision>230</cp:revision>
  <cp:lastPrinted>2024-05-17T06:08:35Z</cp:lastPrinted>
  <dcterms:created xsi:type="dcterms:W3CDTF">2024-02-29T06:11:30Z</dcterms:created>
  <dcterms:modified xsi:type="dcterms:W3CDTF">2025-09-13T08:24:11Z</dcterms:modified>
</cp:coreProperties>
</file>